
<file path=[Content_Types].xml><?xml version="1.0" encoding="utf-8"?>
<Types xmlns="http://schemas.openxmlformats.org/package/2006/content-types">
  <Override PartName="/_rels/.rels" ContentType="application/vnd.openxmlformats-package.relationships+xml"/>
  <Override PartName="/ppt/notesSlides/notesSlide3.xml" ContentType="application/vnd.openxmlformats-officedocument.presentationml.notesSlide+xml"/>
  <Override PartName="/ppt/notesSlides/notesSlide55.xml" ContentType="application/vnd.openxmlformats-officedocument.presentationml.notesSlide+xml"/>
  <Override PartName="/ppt/notesSlides/notesSlide5.xml" ContentType="application/vnd.openxmlformats-officedocument.presentationml.notesSlide+xml"/>
  <Override PartName="/ppt/notesSlides/_rels/notesSlide50.xml.rels" ContentType="application/vnd.openxmlformats-package.relationships+xml"/>
  <Override PartName="/ppt/notesSlides/_rels/notesSlide14.xml.rels" ContentType="application/vnd.openxmlformats-package.relationships+xml"/>
  <Override PartName="/ppt/notesSlides/_rels/notesSlide65.xml.rels" ContentType="application/vnd.openxmlformats-package.relationships+xml"/>
  <Override PartName="/ppt/notesSlides/_rels/notesSlide63.xml.rels" ContentType="application/vnd.openxmlformats-package.relationships+xml"/>
  <Override PartName="/ppt/notesSlides/_rels/notesSlide7.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1.xml.rels" ContentType="application/vnd.openxmlformats-package.relationships+xml"/>
  <Override PartName="/ppt/notesSlides/_rels/notesSlide23.xml.rels" ContentType="application/vnd.openxmlformats-package.relationships+xml"/>
  <Override PartName="/ppt/notesSlides/_rels/notesSlide21.xml.rels" ContentType="application/vnd.openxmlformats-package.relationships+xml"/>
  <Override PartName="/ppt/notesSlides/_rels/notesSlide57.xml.rels" ContentType="application/vnd.openxmlformats-package.relationships+xml"/>
  <Override PartName="/ppt/notesSlides/_rels/notesSlide32.xml.rels" ContentType="application/vnd.openxmlformats-package.relationships+xml"/>
  <Override PartName="/ppt/notesSlides/_rels/notesSlide55.xml.rels" ContentType="application/vnd.openxmlformats-package.relationships+xml"/>
  <Override PartName="/ppt/notesSlides/_rels/notesSlide53.xml.rels" ContentType="application/vnd.openxmlformats-package.relationships+xml"/>
  <Override PartName="/ppt/notesSlides/_rels/notesSlide9.xml.rels" ContentType="application/vnd.openxmlformats-package.relationships+xml"/>
  <Override PartName="/ppt/notesSlides/_rels/notesSlide19.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59.xml.rels" ContentType="application/vnd.openxmlformats-package.relationships+xml"/>
  <Override PartName="/ppt/notesSlides/_rels/notesSlide20.xml.rels" ContentType="application/vnd.openxmlformats-package.relationships+xml"/>
  <Override PartName="/ppt/notesSlides/_rels/notesSlide62.xml.rels" ContentType="application/vnd.openxmlformats-package.relationships+xml"/>
  <Override PartName="/ppt/notesSlides/_rels/notesSlide8.xml.rels" ContentType="application/vnd.openxmlformats-package.relationships+xml"/>
  <Override PartName="/ppt/notesSlides/_rels/notesSlide60.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2.xml.rels" ContentType="application/vnd.openxmlformats-package.relationships+xml"/>
  <Override PartName="/ppt/notesSlides/_rels/notesSlide22.xml.rels" ContentType="application/vnd.openxmlformats-package.relationships+xml"/>
  <Override PartName="/ppt/notesSlides/_rels/notesSlide58.xml.rels" ContentType="application/vnd.openxmlformats-package.relationships+xml"/>
  <Override PartName="/ppt/notesSlides/_rels/notesSlide56.xml.rels" ContentType="application/vnd.openxmlformats-package.relationships+xml"/>
  <Override PartName="/ppt/notesSlides/notesSlide57.xml" ContentType="application/vnd.openxmlformats-officedocument.presentationml.notesSlide+xml"/>
  <Override PartName="/ppt/notesSlides/notesSlide7.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9.xml" ContentType="application/vnd.openxmlformats-officedocument.presentationml.notesSlide+xml"/>
  <Override PartName="/ppt/notesSlides/notesSlide62.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50.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58.xml" ContentType="application/vnd.openxmlformats-officedocument.presentationml.notesSlide+xml"/>
  <Override PartName="/ppt/notesSlides/notesSlide8.xml" ContentType="application/vnd.openxmlformats-officedocument.presentationml.notesSlide+xml"/>
  <Override PartName="/ppt/notesSlides/notesSlide63.xml" ContentType="application/vnd.openxmlformats-officedocument.presentationml.notesSlide+xml"/>
  <Override PartName="/ppt/notesSlides/notesSlide20.xml" ContentType="application/vnd.openxmlformats-officedocument.presentationml.notesSlide+xml"/>
  <Override PartName="/ppt/notesSlides/notesSlide65.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53.xml" ContentType="application/vnd.openxmlformats-officedocument.presentationml.notesSlide+xml"/>
  <Override PartName="/ppt/_rels/presentation.xml.rels" ContentType="application/vnd.openxmlformats-package.relationships+xml"/>
  <Override PartName="/ppt/media/image17.png" ContentType="image/png"/>
  <Override PartName="/ppt/media/image12.jpeg" ContentType="image/jpeg"/>
  <Override PartName="/ppt/media/image13.png" ContentType="image/png"/>
  <Override PartName="/ppt/media/image11.jpeg" ContentType="image/jpeg"/>
  <Override PartName="/ppt/media/image9.png" ContentType="image/png"/>
  <Override PartName="/ppt/media/image5.png" ContentType="image/png"/>
  <Override PartName="/ppt/media/image8.jpeg" ContentType="image/jpeg"/>
  <Override PartName="/ppt/media/image20.png" ContentType="image/png"/>
  <Override PartName="/ppt/media/image18.png" ContentType="image/png"/>
  <Override PartName="/ppt/media/image14.png" ContentType="image/png"/>
  <Override PartName="/ppt/media/image10.png" ContentType="image/png"/>
  <Override PartName="/ppt/media/image6.png" ContentType="image/png"/>
  <Override PartName="/ppt/media/image4.jpeg" ContentType="image/jpeg"/>
  <Override PartName="/ppt/media/image21.png" ContentType="image/png"/>
  <Override PartName="/ppt/media/image19.png" ContentType="image/png"/>
  <Override PartName="/ppt/media/image15.png" ContentType="image/png"/>
  <Override PartName="/ppt/media/image3.jpeg" ContentType="image/jpeg"/>
  <Override PartName="/ppt/media/image2.jpeg" ContentType="image/jpeg"/>
  <Override PartName="/ppt/media/image7.png" ContentType="image/png"/>
  <Override PartName="/ppt/media/image1.jpeg" ContentType="image/jpeg"/>
  <Override PartName="/ppt/media/image22.png" ContentType="image/png"/>
  <Override PartName="/ppt/media/image16.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43.xml" ContentType="application/vnd.openxmlformats-officedocument.presentationml.slide+xml"/>
  <Override PartName="/ppt/slides/slide27.xml" ContentType="application/vnd.openxmlformats-officedocument.presentationml.slide+xml"/>
  <Override PartName="/ppt/slides/slide52.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20.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54.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63.xml" ContentType="application/vnd.openxmlformats-officedocument.presentationml.slide+xml"/>
  <Override PartName="/ppt/slides/slide22.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24.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_rels/slide29.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27.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53.xml.rels" ContentType="application/vnd.openxmlformats-package.relationships+xml"/>
  <Override PartName="/ppt/slides/_rels/slide37.xml.rels" ContentType="application/vnd.openxmlformats-package.relationships+xml"/>
  <Override PartName="/ppt/slides/_rels/slide44.xml.rels" ContentType="application/vnd.openxmlformats-package.relationships+xml"/>
  <Override PartName="/ppt/slides/_rels/slide16.xml.rels" ContentType="application/vnd.openxmlformats-package.relationships+xml"/>
  <Override PartName="/ppt/slides/_rels/slide63.xml.rels" ContentType="application/vnd.openxmlformats-package.relationships+xml"/>
  <Override PartName="/ppt/slides/_rels/slide35.xml.rels" ContentType="application/vnd.openxmlformats-package.relationships+xml"/>
  <Override PartName="/ppt/slides/_rels/slide42.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61.xml.rels" ContentType="application/vnd.openxmlformats-package.relationships+xml"/>
  <Override PartName="/ppt/slides/_rels/slide33.xml.rels" ContentType="application/vnd.openxmlformats-package.relationships+xml"/>
  <Override PartName="/ppt/slides/_rels/slide4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31.xml.rels" ContentType="application/vnd.openxmlformats-package.relationships+xml"/>
  <Override PartName="/ppt/slides/_rels/slide50.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58.xml.rels" ContentType="application/vnd.openxmlformats-package.relationships+xml"/>
  <Override PartName="/ppt/slides/_rels/slide11.xml.rels" ContentType="application/vnd.openxmlformats-package.relationships+xml"/>
  <Override PartName="/ppt/slides/_rels/slide65.xml.rels" ContentType="application/vnd.openxmlformats-package.relationships+xml"/>
  <Override PartName="/ppt/slides/_rels/slide49.xml.rels" ContentType="application/vnd.openxmlformats-package.relationships+xml"/>
  <Override PartName="/ppt/slides/_rels/slide8.xml.rels" ContentType="application/vnd.openxmlformats-package.relationships+xml"/>
  <Override PartName="/ppt/slides/_rels/slide56.xml.rels" ContentType="application/vnd.openxmlformats-package.relationships+xml"/>
  <Override PartName="/ppt/slides/_rels/slide28.xml.rels" ContentType="application/vnd.openxmlformats-package.relationships+xml"/>
  <Override PartName="/ppt/slides/_rels/slide47.xml.rels" ContentType="application/vnd.openxmlformats-package.relationships+xml"/>
  <Override PartName="/ppt/slides/_rels/slide6.xml.rels" ContentType="application/vnd.openxmlformats-package.relationships+xml"/>
  <Override PartName="/ppt/slides/_rels/slide19.xml.rels" ContentType="application/vnd.openxmlformats-package.relationships+xml"/>
  <Override PartName="/ppt/slides/_rels/slide54.xml.rels" ContentType="application/vnd.openxmlformats-package.relationships+xml"/>
  <Override PartName="/ppt/slides/_rels/slide38.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64.xml.rels" ContentType="application/vnd.openxmlformats-package.relationships+xml"/>
  <Override PartName="/ppt/slides/_rels/slide52.xml.rels" ContentType="application/vnd.openxmlformats-package.relationships+xml"/>
  <Override PartName="/ppt/slides/_rels/slide36.xml.rels" ContentType="application/vnd.openxmlformats-package.relationships+xml"/>
  <Override PartName="/ppt/slides/_rels/slide43.xml.rels" ContentType="application/vnd.openxmlformats-package.relationships+xml"/>
  <Override PartName="/ppt/slides/_rels/slide15.xml.rels" ContentType="application/vnd.openxmlformats-package.relationships+xml"/>
  <Override PartName="/ppt/slides/_rels/slide62.xml.rels" ContentType="application/vnd.openxmlformats-package.relationships+xml"/>
  <Override PartName="/ppt/slides/_rels/slide34.xml.rels" ContentType="application/vnd.openxmlformats-package.relationships+xml"/>
  <Override PartName="/ppt/slides/_rels/slide41.xml.rels" ContentType="application/vnd.openxmlformats-package.relationships+xml"/>
  <Override PartName="/ppt/slides/_rels/slide25.xml.rels" ContentType="application/vnd.openxmlformats-package.relationships+xml"/>
  <Override PartName="/ppt/slides/_rels/slide60.xml.rels" ContentType="application/vnd.openxmlformats-package.relationships+xml"/>
  <Override PartName="/ppt/slides/_rels/slide3.xml.rels" ContentType="application/vnd.openxmlformats-package.relationships+xml"/>
  <Override PartName="/ppt/slides/_rels/slide32.xml.rels" ContentType="application/vnd.openxmlformats-package.relationships+xml"/>
  <Override PartName="/ppt/slides/_rels/slide51.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30.xml.rels" ContentType="application/vnd.openxmlformats-package.relationships+xml"/>
  <Override PartName="/ppt/slides/_rels/slide21.xml.rels" ContentType="application/vnd.openxmlformats-package.relationships+xml"/>
  <Override PartName="/ppt/slides/_rels/slide59.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57.xml.rels" ContentType="application/vnd.openxmlformats-package.relationships+xml"/>
  <Override PartName="/ppt/slides/_rels/slide10.xml.rels" ContentType="application/vnd.openxmlformats-package.relationships+xml"/>
  <Override PartName="/ppt/slides/slide42.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2.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64.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x="9144000" cy="6858000"/>
  <p:notesSz cx="7315200" cy="96012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112"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113"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114"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115" name="PlaceHolder 5"/>
          <p:cNvSpPr>
            <a:spLocks noGrp="1"/>
          </p:cNvSpPr>
          <p:nvPr>
            <p:ph type="sldNum"/>
          </p:nvPr>
        </p:nvSpPr>
        <p:spPr>
          <a:xfrm>
            <a:off x="4399200" y="9555480"/>
            <a:ext cx="3372840" cy="502560"/>
          </a:xfrm>
          <a:prstGeom prst="rect">
            <a:avLst/>
          </a:prstGeom>
        </p:spPr>
        <p:txBody>
          <a:bodyPr anchor="b" bIns="0" lIns="0" rIns="0" tIns="0" wrap="none"/>
          <a:p>
            <a:pPr algn="r"/>
            <a:fld id="{611111B1-8171-4151-B161-41512131311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3"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Today I will talk about our constraint solver CORAL that we have developed with the goal of improving software testing.</a:t>
            </a:r>
            <a:endParaRPr/>
          </a:p>
        </p:txBody>
      </p:sp>
      <p:sp>
        <p:nvSpPr>
          <p:cNvPr id="864" name="TextShape 2"/>
          <p:cNvSpPr txBox="1"/>
          <p:nvPr/>
        </p:nvSpPr>
        <p:spPr>
          <a:xfrm>
            <a:off x="0" y="0"/>
            <a:ext cx="360" cy="360"/>
          </a:xfrm>
          <a:prstGeom prst="rect">
            <a:avLst/>
          </a:prstGeom>
        </p:spPr>
        <p:txBody>
          <a:bodyPr bIns="45000" lIns="90000" rIns="90000" tIns="45000"/>
          <a:p>
            <a:fld id="{21619131-71C1-41C1-A1F1-E1D1D1B141B1}" type="slidenum">
              <a:rPr lang="en-US">
                <a:solidFill>
                  <a:srgbClr val="000000"/>
                </a:solidFill>
                <a:latin typeface="+mn-lt"/>
                <a:ea typeface="+mn-ea"/>
              </a:rPr>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1"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Symbolic execution is a technique for generating test input data.</a:t>
            </a:r>
            <a:endParaRPr/>
          </a:p>
          <a:p>
            <a:endParaRPr/>
          </a:p>
          <a:p>
            <a:r>
              <a:rPr lang="en-US">
                <a:solidFill>
                  <a:srgbClr val="000000"/>
                </a:solidFill>
                <a:latin typeface="+mn-lt"/>
                <a:ea typeface="+mn-ea"/>
              </a:rPr>
              <a:t>--- finding inputs -&gt; coverage -&gt; errors</a:t>
            </a:r>
            <a:endParaRPr/>
          </a:p>
          <a:p>
            <a:r>
              <a:rPr lang="en-US">
                <a:solidFill>
                  <a:srgbClr val="000000"/>
                </a:solidFill>
                <a:latin typeface="+mn-lt"/>
                <a:ea typeface="+mn-ea"/>
              </a:rPr>
              <a:t>The idea is that the user wants to find inputs that will cover all paths of the program.  Conceptually, covering more paths results in detecting more errors.  For example, in the case of this simple function the user wants to find inputs that will reach ERROR.  </a:t>
            </a:r>
            <a:endParaRPr/>
          </a:p>
          <a:p>
            <a:endParaRPr/>
          </a:p>
          <a:p>
            <a:r>
              <a:rPr lang="en-US" u="sng">
                <a:solidFill>
                  <a:srgbClr val="000000"/>
                </a:solidFill>
                <a:latin typeface="+mn-lt"/>
                <a:ea typeface="+mn-ea"/>
              </a:rPr>
              <a:t>obs</a:t>
            </a:r>
            <a:r>
              <a:rPr lang="en-US">
                <a:solidFill>
                  <a:srgbClr val="000000"/>
                </a:solidFill>
                <a:latin typeface="+mn-lt"/>
                <a:ea typeface="+mn-ea"/>
              </a:rPr>
              <a:t>. Please abstract the simplicity of this function as the technique can be generalized to other cases.</a:t>
            </a:r>
            <a:endParaRPr/>
          </a:p>
          <a:p>
            <a:endParaRPr/>
          </a:p>
          <a:p>
            <a:r>
              <a:rPr lang="en-US">
                <a:solidFill>
                  <a:srgbClr val="000000"/>
                </a:solidFill>
                <a:latin typeface="+mn-lt"/>
                <a:ea typeface="+mn-ea"/>
              </a:rPr>
              <a:t>--- organization</a:t>
            </a:r>
            <a:endParaRPr/>
          </a:p>
          <a:p>
            <a:r>
              <a:rPr lang="en-US">
                <a:solidFill>
                  <a:srgbClr val="000000"/>
                </a:solidFill>
                <a:latin typeface="+mn-lt"/>
                <a:ea typeface="+mn-ea"/>
              </a:rPr>
              <a:t>The technique contains two components organized as a pipeline: path generation and path solver</a:t>
            </a:r>
            <a:endParaRPr/>
          </a:p>
          <a:p>
            <a:endParaRPr/>
          </a:p>
          <a:p>
            <a:r>
              <a:rPr lang="en-US">
                <a:solidFill>
                  <a:srgbClr val="000000"/>
                </a:solidFill>
                <a:latin typeface="+mn-lt"/>
                <a:ea typeface="+mn-ea"/>
              </a:rPr>
              <a:t>--- Path Explorer</a:t>
            </a:r>
            <a:endParaRPr/>
          </a:p>
          <a:p>
            <a:r>
              <a:rPr lang="en-US">
                <a:solidFill>
                  <a:srgbClr val="000000"/>
                </a:solidFill>
                <a:latin typeface="+mn-lt"/>
                <a:ea typeface="+mn-ea"/>
              </a:rPr>
              <a:t>The path explores symbolically executes a test driver that the user provides.  This test driver exercise the subject under test (in this case this function foo).  Note that instead of using a primitive integer as argument the test driver uses a symbolic variable $x, denoting an unknown integer value.  The technique executes the program building a symbolic states.  Instead of storing a primitive integer on state it stores a symbolic expression, possibly containing variable $x.  When execution reaches a branching decision, it conceptually forks the execution considering both possibilities.  </a:t>
            </a:r>
            <a:r>
              <a:rPr lang="en-US" u="sng">
                <a:solidFill>
                  <a:srgbClr val="000000"/>
                </a:solidFill>
                <a:latin typeface="+mn-lt"/>
                <a:ea typeface="+mn-ea"/>
              </a:rPr>
              <a:t>Symbolic execution characterizes each path it is able to explore with a path condition (or path constraint) denoting all decision that must hold in order to explore that particular path.  For example…</a:t>
            </a:r>
            <a:endParaRPr/>
          </a:p>
          <a:p>
            <a:endParaRPr/>
          </a:p>
          <a:p>
            <a:endParaRPr/>
          </a:p>
          <a:p>
            <a:endParaRPr/>
          </a:p>
        </p:txBody>
      </p:sp>
      <p:sp>
        <p:nvSpPr>
          <p:cNvPr id="882" name="TextShape 2"/>
          <p:cNvSpPr txBox="1"/>
          <p:nvPr/>
        </p:nvSpPr>
        <p:spPr>
          <a:xfrm>
            <a:off x="0" y="0"/>
            <a:ext cx="360" cy="360"/>
          </a:xfrm>
          <a:prstGeom prst="rect">
            <a:avLst/>
          </a:prstGeom>
        </p:spPr>
        <p:txBody>
          <a:bodyPr bIns="45000" lIns="90000" rIns="90000" tIns="45000"/>
          <a:p>
            <a:fld id="{61B1D1A1-9141-41A1-91A1-A1F1E18131E1}" type="slidenum">
              <a:rPr lang="en-US">
                <a:solidFill>
                  <a:srgbClr val="000000"/>
                </a:solid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3"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884" name="TextShape 2"/>
          <p:cNvSpPr txBox="1"/>
          <p:nvPr/>
        </p:nvSpPr>
        <p:spPr>
          <a:xfrm>
            <a:off x="0" y="0"/>
            <a:ext cx="360" cy="360"/>
          </a:xfrm>
          <a:prstGeom prst="rect">
            <a:avLst/>
          </a:prstGeom>
        </p:spPr>
        <p:txBody>
          <a:bodyPr bIns="45000" lIns="90000" rIns="90000" tIns="45000"/>
          <a:p>
            <a:fld id="{D13131A1-5181-4171-A171-C13161E1A191}" type="slidenum">
              <a:rPr lang="en-US">
                <a:solidFill>
                  <a:srgbClr val="000000"/>
                </a:solidFill>
                <a:latin typeface="+mn-lt"/>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5"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886" name="TextShape 2"/>
          <p:cNvSpPr txBox="1"/>
          <p:nvPr/>
        </p:nvSpPr>
        <p:spPr>
          <a:xfrm>
            <a:off x="0" y="0"/>
            <a:ext cx="360" cy="360"/>
          </a:xfrm>
          <a:prstGeom prst="rect">
            <a:avLst/>
          </a:prstGeom>
        </p:spPr>
        <p:txBody>
          <a:bodyPr bIns="45000" lIns="90000" rIns="90000" tIns="45000"/>
          <a:p>
            <a:fld id="{F1C181C1-51B1-4131-B121-B111C151D1C1}" type="slidenum">
              <a:rPr lang="en-US">
                <a:solidFill>
                  <a:srgbClr val="000000"/>
                </a:solidFill>
                <a:latin typeface="+mn-lt"/>
                <a:ea typeface="+mn-ea"/>
              </a:rPr>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7"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I will talk about our constraint solver CORAL that makes progress in solving such complex constraints.</a:t>
            </a:r>
            <a:endParaRPr/>
          </a:p>
        </p:txBody>
      </p:sp>
      <p:sp>
        <p:nvSpPr>
          <p:cNvPr id="888" name="TextShape 2"/>
          <p:cNvSpPr txBox="1"/>
          <p:nvPr/>
        </p:nvSpPr>
        <p:spPr>
          <a:xfrm>
            <a:off x="0" y="0"/>
            <a:ext cx="360" cy="360"/>
          </a:xfrm>
          <a:prstGeom prst="rect">
            <a:avLst/>
          </a:prstGeom>
        </p:spPr>
        <p:txBody>
          <a:bodyPr bIns="45000" lIns="90000" rIns="90000" tIns="45000"/>
          <a:p>
            <a:fld id="{B1A1B171-C141-4121-B151-A12161712131}" type="slidenum">
              <a:rPr lang="en-US">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5"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I would like to start this talk highlighting that software is everywhere: in cars, handheld devices, and aircraft.</a:t>
            </a:r>
            <a:endParaRPr/>
          </a:p>
          <a:p>
            <a:endParaRPr/>
          </a:p>
          <a:p>
            <a:r>
              <a:rPr lang="en-US">
                <a:solidFill>
                  <a:srgbClr val="000000"/>
                </a:solidFill>
                <a:latin typeface="+mn-lt"/>
                <a:ea typeface="+mn-ea"/>
              </a:rPr>
              <a:t>Unfortunately, software often contains errors which can be very expensive!</a:t>
            </a:r>
            <a:endParaRPr/>
          </a:p>
          <a:p>
            <a:endParaRPr/>
          </a:p>
          <a:p>
            <a:r>
              <a:rPr lang="en-US">
                <a:solidFill>
                  <a:srgbClr val="000000"/>
                </a:solidFill>
                <a:latin typeface="+mn-lt"/>
                <a:ea typeface="+mn-ea"/>
              </a:rPr>
              <a:t>These errors can lead to catastrophes and damage the image/reputation of the organizations that develop the software.</a:t>
            </a:r>
            <a:endParaRPr/>
          </a:p>
          <a:p>
            <a:endParaRPr/>
          </a:p>
          <a:p>
            <a:r>
              <a:rPr lang="en-US">
                <a:solidFill>
                  <a:srgbClr val="000000"/>
                </a:solidFill>
                <a:latin typeface="+mn-lt"/>
                <a:ea typeface="+mn-ea"/>
              </a:rPr>
              <a:t>A report from NIST in 2002 indicates that this cost can be as high as 60B dollars.</a:t>
            </a:r>
            <a:endParaRPr/>
          </a:p>
        </p:txBody>
      </p:sp>
      <p:sp>
        <p:nvSpPr>
          <p:cNvPr id="866" name="TextShape 2"/>
          <p:cNvSpPr txBox="1"/>
          <p:nvPr/>
        </p:nvSpPr>
        <p:spPr>
          <a:xfrm>
            <a:off x="0" y="0"/>
            <a:ext cx="360" cy="360"/>
          </a:xfrm>
          <a:prstGeom prst="rect">
            <a:avLst/>
          </a:prstGeom>
        </p:spPr>
        <p:txBody>
          <a:bodyPr bIns="45000" lIns="90000" rIns="90000" tIns="45000"/>
          <a:p>
            <a:fld id="{912141C1-8171-4151-A131-117151B10161}" type="slidenum">
              <a:rPr lang="en-US">
                <a:solidFill>
                  <a:srgbClr val="000000"/>
                </a:solidFill>
                <a:latin typeface="+mn-lt"/>
                <a:ea typeface="+mn-ea"/>
              </a:rPr>
              <a:t>&lt;number&gt;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9"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a:t>
            </a:r>
            <a:endParaRPr/>
          </a:p>
          <a:p>
            <a:endParaRPr/>
          </a:p>
          <a:p>
            <a:r>
              <a:rPr lang="en-US">
                <a:solidFill>
                  <a:srgbClr val="000000"/>
                </a:solidFill>
                <a:latin typeface="+mn-lt"/>
                <a:ea typeface="+mn-ea"/>
              </a:rPr>
              <a:t>The key idea of CORAL is combining two strategies for constraint solving: meta-heuristic search and interval solving.</a:t>
            </a:r>
            <a:endParaRPr/>
          </a:p>
          <a:p>
            <a:endParaRPr/>
          </a:p>
          <a:p>
            <a:r>
              <a:rPr lang="en-US">
                <a:solidFill>
                  <a:srgbClr val="000000"/>
                </a:solidFill>
                <a:latin typeface="+mn-lt"/>
                <a:ea typeface="+mn-ea"/>
              </a:rPr>
              <a:t>Next I will elaborate about each one of these and then show how we combined them to improve constraint solving.</a:t>
            </a:r>
            <a:endParaRPr/>
          </a:p>
        </p:txBody>
      </p:sp>
      <p:sp>
        <p:nvSpPr>
          <p:cNvPr id="890" name="TextShape 2"/>
          <p:cNvSpPr txBox="1"/>
          <p:nvPr/>
        </p:nvSpPr>
        <p:spPr>
          <a:xfrm>
            <a:off x="0" y="0"/>
            <a:ext cx="360" cy="360"/>
          </a:xfrm>
          <a:prstGeom prst="rect">
            <a:avLst/>
          </a:prstGeom>
        </p:spPr>
        <p:txBody>
          <a:bodyPr bIns="45000" lIns="90000" rIns="90000" tIns="45000"/>
          <a:p>
            <a:fld id="{9161C171-8111-4101-A101-31E1A17151A1}" type="slidenum">
              <a:rPr lang="en-US">
                <a:solidFill>
                  <a:srgbClr val="000000"/>
                </a:solidFill>
                <a:latin typeface="+mn-lt"/>
                <a:ea typeface="+mn-ea"/>
              </a:rPr>
              <a:t>&lt;number&gt;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1"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a:solidFill>
                  <a:srgbClr val="000000"/>
                </a:solidFill>
                <a:latin typeface="+mn-lt"/>
                <a:ea typeface="+mn-ea"/>
              </a:rPr>
              <a:t>****************</a:t>
            </a:r>
            <a:endParaRPr/>
          </a:p>
          <a:p>
            <a:pPr>
              <a:lnSpc>
                <a:spcPct val="100000"/>
              </a:lnSpc>
            </a:pPr>
            <a:r>
              <a:rPr lang="en-US">
                <a:solidFill>
                  <a:srgbClr val="000000"/>
                </a:solidFill>
                <a:latin typeface="+mn-lt"/>
                <a:ea typeface="+mn-ea"/>
              </a:rPr>
              <a:t>Meta-heuristic search is popular method for finding solution to combinatorial problems.</a:t>
            </a:r>
            <a:endParaRPr/>
          </a:p>
          <a:p>
            <a:pPr>
              <a:lnSpc>
                <a:spcPct val="100000"/>
              </a:lnSpc>
            </a:pPr>
            <a:r>
              <a:rPr lang="en-US">
                <a:solidFill>
                  <a:srgbClr val="000000"/>
                </a:solidFill>
                <a:latin typeface="+mn-lt"/>
                <a:ea typeface="+mn-ea"/>
              </a:rPr>
              <a:t>There are two main modes: local and global search.</a:t>
            </a:r>
            <a:endParaRPr/>
          </a:p>
          <a:p>
            <a:pPr>
              <a:lnSpc>
                <a:spcPct val="100000"/>
              </a:lnSpc>
            </a:pPr>
            <a:r>
              <a:rPr lang="en-US">
                <a:solidFill>
                  <a:srgbClr val="000000"/>
                </a:solidFill>
                <a:latin typeface="+mn-lt"/>
                <a:ea typeface="+mn-ea"/>
              </a:rPr>
              <a:t>****************</a:t>
            </a:r>
            <a:endParaRPr/>
          </a:p>
          <a:p>
            <a:pPr>
              <a:lnSpc>
                <a:spcPct val="100000"/>
              </a:lnSpc>
            </a:pPr>
            <a:endParaRPr/>
          </a:p>
          <a:p>
            <a:pPr>
              <a:lnSpc>
                <a:spcPct val="100000"/>
              </a:lnSpc>
            </a:pPr>
            <a:r>
              <a:rPr lang="en-US">
                <a:solidFill>
                  <a:srgbClr val="000000"/>
                </a:solidFill>
                <a:latin typeface="+mn-lt"/>
                <a:ea typeface="+mn-ea"/>
              </a:rPr>
              <a:t>Explain what we mean by candidates</a:t>
            </a:r>
            <a:endParaRPr/>
          </a:p>
          <a:p>
            <a:pPr>
              <a:lnSpc>
                <a:spcPct val="100000"/>
              </a:lnSpc>
            </a:pPr>
            <a:r>
              <a:rPr lang="en-US">
                <a:solidFill>
                  <a:srgbClr val="000000"/>
                </a:solidFill>
                <a:latin typeface="+mn-lt"/>
                <a:ea typeface="+mn-ea"/>
              </a:rPr>
              <a:t>Explain what we mean by fitness and “best candidates”</a:t>
            </a:r>
            <a:endParaRPr/>
          </a:p>
          <a:p>
            <a:pPr>
              <a:lnSpc>
                <a:spcPct val="100000"/>
              </a:lnSpc>
            </a:pPr>
            <a:endParaRPr/>
          </a:p>
          <a:p>
            <a:pPr>
              <a:lnSpc>
                <a:spcPct val="100000"/>
              </a:lnSpc>
            </a:pPr>
            <a:r>
              <a:rPr lang="en-US">
                <a:solidFill>
                  <a:srgbClr val="000000"/>
                </a:solidFill>
                <a:latin typeface="+mn-lt"/>
                <a:ea typeface="+mn-ea"/>
              </a:rPr>
              <a:t>Two key components:</a:t>
            </a:r>
            <a:endParaRPr/>
          </a:p>
          <a:p>
            <a:pPr>
              <a:lnSpc>
                <a:spcPct val="100000"/>
              </a:lnSpc>
            </a:pPr>
            <a:endParaRPr/>
          </a:p>
          <a:p>
            <a:pPr>
              <a:lnSpc>
                <a:spcPct val="100000"/>
              </a:lnSpc>
              <a:buFont typeface="StarSymbol"/>
              <a:buAutoNum type="arabicPeriod"/>
            </a:pPr>
            <a:r>
              <a:rPr lang="en-US">
                <a:solidFill>
                  <a:srgbClr val="000000"/>
                </a:solidFill>
                <a:latin typeface="+mn-lt"/>
                <a:ea typeface="+mn-ea"/>
              </a:rPr>
              <a:t>The search that defines how this loop works.  there are several variations for that.</a:t>
            </a:r>
            <a:endParaRPr/>
          </a:p>
          <a:p>
            <a:pPr>
              <a:lnSpc>
                <a:spcPct val="100000"/>
              </a:lnSpc>
              <a:buFont typeface="StarSymbol"/>
              <a:buAutoNum type="arabicPeriod"/>
            </a:pPr>
            <a:r>
              <a:rPr lang="en-US">
                <a:solidFill>
                  <a:srgbClr val="000000"/>
                </a:solidFill>
                <a:latin typeface="+mn-lt"/>
                <a:ea typeface="+mn-ea"/>
              </a:rPr>
              <a:t>The fitness function, which defines how to measure quality of candidates</a:t>
            </a:r>
            <a:endParaRPr/>
          </a:p>
          <a:p>
            <a:pPr>
              <a:lnSpc>
                <a:spcPct val="100000"/>
              </a:lnSpc>
            </a:pPr>
            <a:endParaRPr/>
          </a:p>
        </p:txBody>
      </p:sp>
      <p:sp>
        <p:nvSpPr>
          <p:cNvPr id="892" name="TextShape 2"/>
          <p:cNvSpPr txBox="1"/>
          <p:nvPr/>
        </p:nvSpPr>
        <p:spPr>
          <a:xfrm>
            <a:off x="0" y="0"/>
            <a:ext cx="360" cy="360"/>
          </a:xfrm>
          <a:prstGeom prst="rect">
            <a:avLst/>
          </a:prstGeom>
        </p:spPr>
        <p:txBody>
          <a:bodyPr bIns="45000" lIns="90000" rIns="90000" tIns="45000"/>
          <a:p>
            <a:fld id="{91F131F1-8171-41B1-B111-3151A1D181E1}" type="slidenum">
              <a:rPr lang="en-US">
                <a:solidFill>
                  <a:srgbClr val="000000"/>
                </a:solidFill>
                <a:latin typeface="+mn-lt"/>
                <a:ea typeface="+mn-ea"/>
              </a:rPr>
              <a:t>&lt;number&gt;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3"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Explain what we mean by candidates</a:t>
            </a:r>
            <a:endParaRPr/>
          </a:p>
          <a:p>
            <a:r>
              <a:rPr lang="en-US">
                <a:solidFill>
                  <a:srgbClr val="000000"/>
                </a:solidFill>
                <a:latin typeface="+mn-lt"/>
                <a:ea typeface="+mn-ea"/>
              </a:rPr>
              <a:t>Explain what we mean by fitness and “best candidates”</a:t>
            </a:r>
            <a:endParaRPr/>
          </a:p>
          <a:p>
            <a:endParaRPr/>
          </a:p>
          <a:p>
            <a:r>
              <a:rPr lang="en-US">
                <a:solidFill>
                  <a:srgbClr val="000000"/>
                </a:solidFill>
                <a:latin typeface="+mn-lt"/>
                <a:ea typeface="+mn-ea"/>
              </a:rPr>
              <a:t>Two key components:</a:t>
            </a:r>
            <a:endParaRPr/>
          </a:p>
          <a:p>
            <a:endParaRPr/>
          </a:p>
          <a:p>
            <a:pPr>
              <a:buFont typeface="StarSymbol"/>
              <a:buAutoNum type="arabicPeriod"/>
            </a:pPr>
            <a:r>
              <a:rPr lang="en-US">
                <a:solidFill>
                  <a:srgbClr val="000000"/>
                </a:solidFill>
                <a:latin typeface="+mn-lt"/>
                <a:ea typeface="+mn-ea"/>
              </a:rPr>
              <a:t>The search that defines how this loop works.  there are several variations for that.</a:t>
            </a:r>
            <a:endParaRPr/>
          </a:p>
          <a:p>
            <a:pPr>
              <a:buFont typeface="StarSymbol"/>
              <a:buAutoNum type="arabicPeriod"/>
            </a:pPr>
            <a:r>
              <a:rPr lang="en-US">
                <a:solidFill>
                  <a:srgbClr val="000000"/>
                </a:solidFill>
                <a:latin typeface="+mn-lt"/>
                <a:ea typeface="+mn-ea"/>
              </a:rPr>
              <a:t>The fitness function, which defines how to measure quality of candidates</a:t>
            </a:r>
            <a:endParaRPr/>
          </a:p>
          <a:p>
            <a:endParaRPr/>
          </a:p>
        </p:txBody>
      </p:sp>
      <p:sp>
        <p:nvSpPr>
          <p:cNvPr id="894" name="TextShape 2"/>
          <p:cNvSpPr txBox="1"/>
          <p:nvPr/>
        </p:nvSpPr>
        <p:spPr>
          <a:xfrm>
            <a:off x="0" y="0"/>
            <a:ext cx="360" cy="360"/>
          </a:xfrm>
          <a:prstGeom prst="rect">
            <a:avLst/>
          </a:prstGeom>
        </p:spPr>
        <p:txBody>
          <a:bodyPr bIns="45000" lIns="90000" rIns="90000" tIns="45000"/>
          <a:p>
            <a:fld id="{A18181A1-D101-41D1-B1D1-B16181117111}" type="slidenum">
              <a:rPr lang="en-US">
                <a:solidFill>
                  <a:srgbClr val="000000"/>
                </a:solidFill>
                <a:latin typeface="+mn-lt"/>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5"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Let me show you how the AVM method works.</a:t>
            </a:r>
            <a:endParaRPr/>
          </a:p>
          <a:p>
            <a:r>
              <a:rPr lang="en-US">
                <a:solidFill>
                  <a:srgbClr val="000000"/>
                </a:solidFill>
                <a:latin typeface="+mn-lt"/>
                <a:ea typeface="+mn-ea"/>
              </a:rPr>
              <a:t>Please keep in mind that this is a really simple constraint that could be solved analytically.</a:t>
            </a:r>
            <a:endParaRPr/>
          </a:p>
          <a:p>
            <a:r>
              <a:rPr lang="en-US">
                <a:solidFill>
                  <a:srgbClr val="000000"/>
                </a:solidFill>
                <a:latin typeface="+mn-lt"/>
                <a:ea typeface="+mn-ea"/>
              </a:rPr>
              <a:t>I use that to facilitate illustration.</a:t>
            </a:r>
            <a:endParaRPr/>
          </a:p>
        </p:txBody>
      </p:sp>
      <p:sp>
        <p:nvSpPr>
          <p:cNvPr id="896" name="TextShape 2"/>
          <p:cNvSpPr txBox="1"/>
          <p:nvPr/>
        </p:nvSpPr>
        <p:spPr>
          <a:xfrm>
            <a:off x="0" y="0"/>
            <a:ext cx="360" cy="360"/>
          </a:xfrm>
          <a:prstGeom prst="rect">
            <a:avLst/>
          </a:prstGeom>
        </p:spPr>
        <p:txBody>
          <a:bodyPr bIns="45000" lIns="90000" rIns="90000" tIns="45000"/>
          <a:p>
            <a:fld id="{C1C1D1D1-F181-4121-A1F1-F141A1005121}" type="slidenum">
              <a:rPr lang="en-US">
                <a:solidFill>
                  <a:srgbClr val="000000"/>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7"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Software Testing and Static Analysis are two popular approaches for finding errors.</a:t>
            </a:r>
            <a:endParaRPr/>
          </a:p>
          <a:p>
            <a:endParaRPr/>
          </a:p>
          <a:p>
            <a:r>
              <a:rPr lang="en-US">
                <a:solidFill>
                  <a:srgbClr val="000000"/>
                </a:solidFill>
                <a:latin typeface="+mn-lt"/>
                <a:ea typeface="+mn-ea"/>
              </a:rPr>
              <a:t>That same report suggests that better infrastructure for Software Testing can reduce this cost in about 20B dollars.</a:t>
            </a:r>
            <a:endParaRPr/>
          </a:p>
        </p:txBody>
      </p:sp>
      <p:sp>
        <p:nvSpPr>
          <p:cNvPr id="868" name="TextShape 2"/>
          <p:cNvSpPr txBox="1"/>
          <p:nvPr/>
        </p:nvSpPr>
        <p:spPr>
          <a:xfrm>
            <a:off x="0" y="0"/>
            <a:ext cx="360" cy="360"/>
          </a:xfrm>
          <a:prstGeom prst="rect">
            <a:avLst/>
          </a:prstGeom>
        </p:spPr>
        <p:txBody>
          <a:bodyPr bIns="45000" lIns="90000" rIns="90000" tIns="45000"/>
          <a:p>
            <a:fld id="{118131D1-3121-4181-B171-5111F14181E1}" type="slidenum">
              <a:rPr lang="en-US">
                <a:solidFill>
                  <a:srgbClr val="000000"/>
                </a:solidFill>
                <a:latin typeface="+mn-lt"/>
                <a:ea typeface="+mn-ea"/>
              </a:rPr>
              <a:t>&lt;number&gt;</a:t>
            </a:fld>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7"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a:solidFill>
                  <a:srgbClr val="000000"/>
                </a:solidFill>
                <a:latin typeface="+mn-lt"/>
                <a:ea typeface="+mn-ea"/>
              </a:rPr>
              <a:t>Note this is a simple illustrative example.</a:t>
            </a:r>
            <a:endParaRPr/>
          </a:p>
          <a:p>
            <a:pPr>
              <a:lnSpc>
                <a:spcPct val="100000"/>
              </a:lnSpc>
            </a:pPr>
            <a:endParaRPr/>
          </a:p>
          <a:p>
            <a:pPr>
              <a:lnSpc>
                <a:spcPct val="100000"/>
              </a:lnSpc>
            </a:pPr>
            <a:r>
              <a:rPr lang="en-US">
                <a:solidFill>
                  <a:srgbClr val="000000"/>
                </a:solidFill>
                <a:latin typeface="+mn-lt"/>
                <a:ea typeface="+mn-ea"/>
              </a:rPr>
              <a:t>In fact, it could be easily solved analytically.  </a:t>
            </a:r>
            <a:endParaRPr/>
          </a:p>
          <a:p>
            <a:pPr>
              <a:lnSpc>
                <a:spcPct val="100000"/>
              </a:lnSpc>
            </a:pPr>
            <a:endParaRPr/>
          </a:p>
          <a:p>
            <a:pPr>
              <a:lnSpc>
                <a:spcPct val="100000"/>
              </a:lnSpc>
            </a:pPr>
            <a:r>
              <a:rPr lang="en-US">
                <a:solidFill>
                  <a:srgbClr val="000000"/>
                </a:solidFill>
                <a:latin typeface="+mn-lt"/>
                <a:ea typeface="+mn-ea"/>
              </a:rPr>
              <a:t>In practice, constraints can be more complex than this.  </a:t>
            </a:r>
            <a:endParaRPr/>
          </a:p>
          <a:p>
            <a:pPr>
              <a:lnSpc>
                <a:spcPct val="100000"/>
              </a:lnSpc>
            </a:pPr>
            <a:endParaRPr/>
          </a:p>
          <a:p>
            <a:pPr>
              <a:lnSpc>
                <a:spcPct val="100000"/>
              </a:lnSpc>
            </a:pPr>
            <a:r>
              <a:rPr lang="en-US">
                <a:solidFill>
                  <a:srgbClr val="000000"/>
                </a:solidFill>
                <a:latin typeface="+mn-lt"/>
                <a:ea typeface="+mn-ea"/>
              </a:rPr>
              <a:t>It is also important to note that the method can miss solutions!</a:t>
            </a:r>
            <a:endParaRPr/>
          </a:p>
          <a:p>
            <a:pPr>
              <a:lnSpc>
                <a:spcPct val="100000"/>
              </a:lnSpc>
            </a:pPr>
            <a:endParaRPr/>
          </a:p>
          <a:p>
            <a:pPr>
              <a:lnSpc>
                <a:spcPct val="100000"/>
              </a:lnSpc>
            </a:pPr>
            <a:r>
              <a:rPr lang="en-US">
                <a:solidFill>
                  <a:srgbClr val="000000"/>
                </a:solidFill>
                <a:latin typeface="+mn-lt"/>
                <a:ea typeface="+mn-ea"/>
              </a:rPr>
              <a:t>For example, it can get lost in local maxima.</a:t>
            </a:r>
            <a:endParaRPr/>
          </a:p>
          <a:p>
            <a:pPr>
              <a:lnSpc>
                <a:spcPct val="100000"/>
              </a:lnSpc>
            </a:pPr>
            <a:endParaRPr/>
          </a:p>
          <a:p>
            <a:pPr>
              <a:lnSpc>
                <a:spcPct val="100000"/>
              </a:lnSpc>
            </a:pPr>
            <a:r>
              <a:rPr lang="en-US">
                <a:solidFill>
                  <a:srgbClr val="000000"/>
                </a:solidFill>
                <a:latin typeface="+mn-lt"/>
                <a:ea typeface="+mn-ea"/>
              </a:rPr>
              <a:t>This is what this light blue region shows.  Conceptually, the candidate will not be able to leave this region since points immediately outside (in the frontier of this region) have a worse distance estimate.  But there is no solution inside this region.</a:t>
            </a:r>
            <a:endParaRPr/>
          </a:p>
        </p:txBody>
      </p:sp>
      <p:sp>
        <p:nvSpPr>
          <p:cNvPr id="898" name="TextShape 2"/>
          <p:cNvSpPr txBox="1"/>
          <p:nvPr/>
        </p:nvSpPr>
        <p:spPr>
          <a:xfrm>
            <a:off x="0" y="0"/>
            <a:ext cx="360" cy="360"/>
          </a:xfrm>
          <a:prstGeom prst="rect">
            <a:avLst/>
          </a:prstGeom>
        </p:spPr>
        <p:txBody>
          <a:bodyPr bIns="45000" lIns="90000" rIns="90000" tIns="45000"/>
          <a:p>
            <a:fld id="{41310181-F131-4151-A181-811181E121E1}" type="slidenum">
              <a:rPr lang="en-US">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9"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My overarching goal is to Improve Software Testing.</a:t>
            </a:r>
            <a:endParaRPr/>
          </a:p>
          <a:p>
            <a:endParaRPr/>
          </a:p>
          <a:p>
            <a:r>
              <a:rPr lang="en-US">
                <a:solidFill>
                  <a:srgbClr val="000000"/>
                </a:solidFill>
                <a:latin typeface="+mn-lt"/>
                <a:ea typeface="+mn-ea"/>
              </a:rPr>
              <a:t>My message at this point is that testing is an old technique and still very useful.  Testing is here to stay.  It is not just a band-aid.  It will remain important as long as programming software systems remains important.  </a:t>
            </a:r>
            <a:endParaRPr/>
          </a:p>
          <a:p>
            <a:endParaRPr/>
          </a:p>
          <a:p>
            <a:r>
              <a:rPr lang="en-US">
                <a:solidFill>
                  <a:srgbClr val="000000"/>
                </a:solidFill>
                <a:latin typeface="+mn-lt"/>
                <a:ea typeface="+mn-ea"/>
              </a:rPr>
              <a:t>It is good to know that there are several ways to make testing more systematic (/more disciplined). </a:t>
            </a:r>
            <a:endParaRPr/>
          </a:p>
          <a:p>
            <a:endParaRPr/>
          </a:p>
          <a:p>
            <a:r>
              <a:rPr lang="en-US">
                <a:solidFill>
                  <a:srgbClr val="000000"/>
                </a:solidFill>
                <a:latin typeface="+mn-lt"/>
                <a:ea typeface="+mn-ea"/>
              </a:rPr>
              <a:t>*****</a:t>
            </a:r>
            <a:endParaRPr/>
          </a:p>
          <a:p>
            <a:r>
              <a:rPr lang="en-US">
                <a:solidFill>
                  <a:srgbClr val="000000"/>
                </a:solidFill>
                <a:latin typeface="+mn-lt"/>
                <a:ea typeface="+mn-ea"/>
              </a:rPr>
              <a:t>Our challenge is to take advantage of the advances in CS to make testing more effective and cheaper.</a:t>
            </a:r>
            <a:endParaRPr/>
          </a:p>
          <a:p>
            <a:r>
              <a:rPr lang="en-US">
                <a:solidFill>
                  <a:srgbClr val="000000"/>
                </a:solidFill>
                <a:latin typeface="+mn-lt"/>
                <a:ea typeface="+mn-ea"/>
              </a:rPr>
              <a:t>*****</a:t>
            </a:r>
            <a:endParaRPr/>
          </a:p>
        </p:txBody>
      </p:sp>
      <p:sp>
        <p:nvSpPr>
          <p:cNvPr id="870" name="TextShape 2"/>
          <p:cNvSpPr txBox="1"/>
          <p:nvPr/>
        </p:nvSpPr>
        <p:spPr>
          <a:xfrm>
            <a:off x="0" y="0"/>
            <a:ext cx="360" cy="360"/>
          </a:xfrm>
          <a:prstGeom prst="rect">
            <a:avLst/>
          </a:prstGeom>
        </p:spPr>
        <p:txBody>
          <a:bodyPr bIns="45000" lIns="90000" rIns="90000" tIns="45000"/>
          <a:p>
            <a:fld id="{A1E151B1-5161-41D1-A181-91B1D1B1C121}" type="slidenum">
              <a:rPr lang="en-US">
                <a:solidFill>
                  <a:srgbClr val="000000"/>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1"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872" name="TextShape 2"/>
          <p:cNvSpPr txBox="1"/>
          <p:nvPr/>
        </p:nvSpPr>
        <p:spPr>
          <a:xfrm>
            <a:off x="0" y="0"/>
            <a:ext cx="360" cy="360"/>
          </a:xfrm>
          <a:prstGeom prst="rect">
            <a:avLst/>
          </a:prstGeom>
        </p:spPr>
        <p:txBody>
          <a:bodyPr bIns="45000" lIns="90000" rIns="90000" tIns="45000"/>
          <a:p>
            <a:fld id="{1121A121-21D1-41E1-8191-A111E161E181}" type="slidenum">
              <a:rPr lang="en-US">
                <a:solidFill>
                  <a:srgbClr val="000000"/>
                </a:solidFill>
                <a:latin typeface="+mn-lt"/>
                <a:ea typeface="+mn-ea"/>
              </a:rPr>
              <a:t>&lt;number&gt;</a:t>
            </a:fld>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9"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900" name="TextShape 2"/>
          <p:cNvSpPr txBox="1"/>
          <p:nvPr/>
        </p:nvSpPr>
        <p:spPr>
          <a:xfrm>
            <a:off x="0" y="0"/>
            <a:ext cx="360" cy="360"/>
          </a:xfrm>
          <a:prstGeom prst="rect">
            <a:avLst/>
          </a:prstGeom>
        </p:spPr>
        <p:txBody>
          <a:bodyPr bIns="45000" lIns="90000" rIns="90000" tIns="45000"/>
          <a:p>
            <a:fld id="{11F1E131-E191-41B1-8161-510181D11121}" type="slidenum">
              <a:rPr lang="en-US">
                <a:solidFill>
                  <a:srgbClr val="000000"/>
                </a:solidFill>
                <a:latin typeface="+mn-lt"/>
                <a:ea typeface="+mn-ea"/>
              </a:rPr>
              <a:t>&lt;number&gt;</a:t>
            </a:fld>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1"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902" name="TextShape 2"/>
          <p:cNvSpPr txBox="1"/>
          <p:nvPr/>
        </p:nvSpPr>
        <p:spPr>
          <a:xfrm>
            <a:off x="0" y="0"/>
            <a:ext cx="360" cy="360"/>
          </a:xfrm>
          <a:prstGeom prst="rect">
            <a:avLst/>
          </a:prstGeom>
        </p:spPr>
        <p:txBody>
          <a:bodyPr bIns="45000" lIns="90000" rIns="90000" tIns="45000"/>
          <a:p>
            <a:fld id="{918181C1-0111-41A1-8161-310121B14161}" type="slidenum">
              <a:rPr lang="en-US">
                <a:solidFill>
                  <a:srgbClr val="000000"/>
                </a:solidFill>
                <a:latin typeface="+mn-lt"/>
                <a:ea typeface="+mn-ea"/>
              </a:rPr>
              <a:t>&lt;number&gt;</a:t>
            </a:fld>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3"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This Venn diagram shows the number of constraints solved by each solver.</a:t>
            </a:r>
            <a:endParaRPr/>
          </a:p>
          <a:p>
            <a:r>
              <a:rPr lang="en-US">
                <a:solidFill>
                  <a:srgbClr val="000000"/>
                </a:solidFill>
                <a:latin typeface="+mn-lt"/>
                <a:ea typeface="+mn-ea"/>
              </a:rPr>
              <a:t>The numbers beside the labels of the solvers indicate the total number of constraints solved.</a:t>
            </a:r>
            <a:endParaRPr/>
          </a:p>
          <a:p>
            <a:endParaRPr/>
          </a:p>
          <a:p>
            <a:r>
              <a:rPr lang="en-US">
                <a:solidFill>
                  <a:srgbClr val="000000"/>
                </a:solidFill>
                <a:latin typeface="+mn-lt"/>
                <a:ea typeface="+mn-ea"/>
              </a:rPr>
              <a:t>For example, …</a:t>
            </a:r>
            <a:endParaRPr/>
          </a:p>
          <a:p>
            <a:endParaRPr/>
          </a:p>
          <a:p>
            <a:r>
              <a:rPr lang="en-US">
                <a:solidFill>
                  <a:srgbClr val="000000"/>
                </a:solidFill>
                <a:latin typeface="+mn-lt"/>
                <a:ea typeface="+mn-ea"/>
              </a:rPr>
              <a:t>Note that for Apollo RP+PSO performed better </a:t>
            </a:r>
            <a:endParaRPr/>
          </a:p>
          <a:p>
            <a:r>
              <a:rPr lang="en-US">
                <a:solidFill>
                  <a:srgbClr val="000000"/>
                </a:solidFill>
                <a:latin typeface="+mn-lt"/>
                <a:ea typeface="+mn-ea"/>
              </a:rPr>
              <a:t>but for CDx RP+AVM performed better and effectively subsumed RP+PSO</a:t>
            </a:r>
            <a:endParaRPr/>
          </a:p>
          <a:p>
            <a:endParaRPr/>
          </a:p>
          <a:p>
            <a:r>
              <a:rPr lang="en-US">
                <a:solidFill>
                  <a:srgbClr val="000000"/>
                </a:solidFill>
                <a:latin typeface="+mn-lt"/>
                <a:ea typeface="+mn-ea"/>
              </a:rPr>
              <a:t>There was no clear winner overall but the use of interval solving was highly effective (I will show this more clearly shortly).</a:t>
            </a:r>
            <a:endParaRPr/>
          </a:p>
        </p:txBody>
      </p:sp>
      <p:sp>
        <p:nvSpPr>
          <p:cNvPr id="904" name="TextShape 2"/>
          <p:cNvSpPr txBox="1"/>
          <p:nvPr/>
        </p:nvSpPr>
        <p:spPr>
          <a:xfrm>
            <a:off x="0" y="0"/>
            <a:ext cx="360" cy="360"/>
          </a:xfrm>
          <a:prstGeom prst="rect">
            <a:avLst/>
          </a:prstGeom>
        </p:spPr>
        <p:txBody>
          <a:bodyPr bIns="45000" lIns="90000" rIns="90000" tIns="45000"/>
          <a:p>
            <a:fld id="{1181A151-C161-4181-A151-9171E1B181B1}" type="slidenum">
              <a:rPr lang="en-US">
                <a:solidFill>
                  <a:srgbClr val="000000"/>
                </a:solidFill>
                <a:latin typeface="+mn-lt"/>
                <a:ea typeface="+mn-ea"/>
              </a:rPr>
              <a:t>&lt;number&gt;</a:t>
            </a:fld>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5"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This plot shows the distance from one solution to the reference interval used in search.</a:t>
            </a:r>
            <a:endParaRPr/>
          </a:p>
          <a:p>
            <a:endParaRPr/>
          </a:p>
          <a:p>
            <a:r>
              <a:rPr lang="en-US">
                <a:solidFill>
                  <a:srgbClr val="000000"/>
                </a:solidFill>
                <a:latin typeface="+mn-lt"/>
                <a:ea typeface="+mn-ea"/>
              </a:rPr>
              <a:t>Circle denotes the RP+PSO combination</a:t>
            </a:r>
            <a:endParaRPr/>
          </a:p>
          <a:p>
            <a:r>
              <a:rPr lang="en-US">
                <a:solidFill>
                  <a:srgbClr val="000000"/>
                </a:solidFill>
                <a:latin typeface="+mn-lt"/>
                <a:ea typeface="+mn-ea"/>
              </a:rPr>
              <a:t>And Plus denotes RP+AVM combinations</a:t>
            </a:r>
            <a:endParaRPr/>
          </a:p>
          <a:p>
            <a:r>
              <a:rPr lang="en-US">
                <a:solidFill>
                  <a:srgbClr val="000000"/>
                </a:solidFill>
                <a:latin typeface="+mn-lt"/>
                <a:ea typeface="+mn-ea"/>
              </a:rPr>
              <a:t>These lines indicates averages of distance across all solutions found for each of these combinations</a:t>
            </a:r>
            <a:endParaRPr/>
          </a:p>
        </p:txBody>
      </p:sp>
      <p:sp>
        <p:nvSpPr>
          <p:cNvPr id="906" name="TextShape 2"/>
          <p:cNvSpPr txBox="1"/>
          <p:nvPr/>
        </p:nvSpPr>
        <p:spPr>
          <a:xfrm>
            <a:off x="0" y="0"/>
            <a:ext cx="360" cy="360"/>
          </a:xfrm>
          <a:prstGeom prst="rect">
            <a:avLst/>
          </a:prstGeom>
        </p:spPr>
        <p:txBody>
          <a:bodyPr bIns="45000" lIns="90000" rIns="90000" tIns="45000"/>
          <a:p>
            <a:fld id="{01416131-F1B1-4141-81A1-11A1A1715121}" type="slidenum">
              <a:rPr lang="en-US">
                <a:solidFill>
                  <a:srgbClr val="000000"/>
                </a:solidFill>
                <a:latin typeface="+mn-lt"/>
                <a:ea typeface="+mn-ea"/>
              </a:rPr>
              <a:t>&lt;number&gt;</a:t>
            </a:fld>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7"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Note that many solution are indeed inside the intervals</a:t>
            </a:r>
            <a:endParaRPr/>
          </a:p>
        </p:txBody>
      </p:sp>
      <p:sp>
        <p:nvSpPr>
          <p:cNvPr id="908" name="TextShape 2"/>
          <p:cNvSpPr txBox="1"/>
          <p:nvPr/>
        </p:nvSpPr>
        <p:spPr>
          <a:xfrm>
            <a:off x="0" y="0"/>
            <a:ext cx="360" cy="360"/>
          </a:xfrm>
          <a:prstGeom prst="rect">
            <a:avLst/>
          </a:prstGeom>
        </p:spPr>
        <p:txBody>
          <a:bodyPr bIns="45000" lIns="90000" rIns="90000" tIns="45000"/>
          <a:p>
            <a:fld id="{41E1F1B1-F171-41B1-A121-A1A17151F161}" type="slidenum">
              <a:rPr lang="en-US">
                <a:solidFill>
                  <a:srgbClr val="000000"/>
                </a:solidFill>
                <a:latin typeface="+mn-lt"/>
                <a:ea typeface="+mn-ea"/>
              </a:rPr>
              <a:t>&lt;number&gt;</a:t>
            </a:fld>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9"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But we have been able to find several solutions outside.</a:t>
            </a:r>
            <a:endParaRPr/>
          </a:p>
          <a:p>
            <a:endParaRPr/>
          </a:p>
          <a:p>
            <a:r>
              <a:rPr lang="en-US">
                <a:solidFill>
                  <a:srgbClr val="000000"/>
                </a:solidFill>
                <a:latin typeface="+mn-lt"/>
                <a:ea typeface="+mn-ea"/>
              </a:rPr>
              <a:t>Note that RP+AVM are closer to the intervals compared to RP+PSO as that algorithm starts a new search after a while</a:t>
            </a:r>
            <a:endParaRPr/>
          </a:p>
          <a:p>
            <a:endParaRPr/>
          </a:p>
        </p:txBody>
      </p:sp>
      <p:sp>
        <p:nvSpPr>
          <p:cNvPr id="910" name="TextShape 2"/>
          <p:cNvSpPr txBox="1"/>
          <p:nvPr/>
        </p:nvSpPr>
        <p:spPr>
          <a:xfrm>
            <a:off x="0" y="0"/>
            <a:ext cx="360" cy="360"/>
          </a:xfrm>
          <a:prstGeom prst="rect">
            <a:avLst/>
          </a:prstGeom>
        </p:spPr>
        <p:txBody>
          <a:bodyPr bIns="45000" lIns="90000" rIns="90000" tIns="45000"/>
          <a:p>
            <a:fld id="{31611191-A161-4191-8121-F1C191718121}" type="slidenum">
              <a:rPr lang="en-US">
                <a:solidFill>
                  <a:srgbClr val="000000"/>
                </a:solidFill>
                <a:latin typeface="+mn-lt"/>
                <a:ea typeface="+mn-ea"/>
              </a:rPr>
              <a:t>&lt;number&gt;</a:t>
            </a:fld>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1"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a:solidFill>
                  <a:srgbClr val="000000"/>
                </a:solidFill>
                <a:latin typeface="+mn-lt"/>
                <a:ea typeface="+mn-ea"/>
              </a:rPr>
              <a:t>This plot shows that the impact on time was small and </a:t>
            </a:r>
            <a:endParaRPr/>
          </a:p>
          <a:p>
            <a:pPr>
              <a:lnSpc>
                <a:spcPct val="100000"/>
              </a:lnSpc>
            </a:pPr>
            <a:r>
              <a:rPr lang="en-US">
                <a:solidFill>
                  <a:srgbClr val="000000"/>
                </a:solidFill>
                <a:latin typeface="+mn-lt"/>
                <a:ea typeface="+mn-ea"/>
              </a:rPr>
              <a:t>that most solutions are found very quickly.</a:t>
            </a:r>
            <a:endParaRPr/>
          </a:p>
          <a:p>
            <a:pPr>
              <a:lnSpc>
                <a:spcPct val="100000"/>
              </a:lnSpc>
            </a:pPr>
            <a:endParaRPr/>
          </a:p>
          <a:p>
            <a:pPr>
              <a:lnSpc>
                <a:spcPct val="100000"/>
              </a:lnSpc>
            </a:pPr>
            <a:r>
              <a:rPr lang="en-US">
                <a:solidFill>
                  <a:srgbClr val="000000"/>
                </a:solidFill>
                <a:latin typeface="+mn-lt"/>
                <a:ea typeface="+mn-ea"/>
              </a:rPr>
              <a:t>The plot shows the distributions of time across all experiments for pso and rp+pso.</a:t>
            </a:r>
            <a:endParaRPr/>
          </a:p>
          <a:p>
            <a:pPr>
              <a:lnSpc>
                <a:spcPct val="100000"/>
              </a:lnSpc>
            </a:pPr>
            <a:endParaRPr/>
          </a:p>
          <a:p>
            <a:pPr>
              <a:lnSpc>
                <a:spcPct val="100000"/>
              </a:lnSpc>
            </a:pPr>
            <a:r>
              <a:rPr lang="en-US">
                <a:solidFill>
                  <a:srgbClr val="000000"/>
                </a:solidFill>
                <a:latin typeface="+mn-lt"/>
                <a:ea typeface="+mn-ea"/>
              </a:rPr>
              <a:t>I used a boxplot notation to represent the distribution; you can see max min and median points (squeezed) in this case.</a:t>
            </a:r>
            <a:endParaRPr/>
          </a:p>
          <a:p>
            <a:pPr>
              <a:lnSpc>
                <a:spcPct val="100000"/>
              </a:lnSpc>
            </a:pPr>
            <a:endParaRPr/>
          </a:p>
        </p:txBody>
      </p:sp>
      <p:sp>
        <p:nvSpPr>
          <p:cNvPr id="912" name="TextShape 2"/>
          <p:cNvSpPr txBox="1"/>
          <p:nvPr/>
        </p:nvSpPr>
        <p:spPr>
          <a:xfrm>
            <a:off x="0" y="0"/>
            <a:ext cx="360" cy="360"/>
          </a:xfrm>
          <a:prstGeom prst="rect">
            <a:avLst/>
          </a:prstGeom>
        </p:spPr>
        <p:txBody>
          <a:bodyPr bIns="45000" lIns="90000" rIns="90000" tIns="45000"/>
          <a:p>
            <a:fld id="{1111F191-C151-4171-B1D1-41E1C1017191}" type="slidenum">
              <a:rPr lang="en-US">
                <a:solidFill>
                  <a:srgbClr val="000000"/>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3"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874" name="TextShape 2"/>
          <p:cNvSpPr txBox="1"/>
          <p:nvPr/>
        </p:nvSpPr>
        <p:spPr>
          <a:xfrm>
            <a:off x="0" y="0"/>
            <a:ext cx="360" cy="360"/>
          </a:xfrm>
          <a:prstGeom prst="rect">
            <a:avLst/>
          </a:prstGeom>
        </p:spPr>
        <p:txBody>
          <a:bodyPr bIns="45000" lIns="90000" rIns="90000" tIns="45000"/>
          <a:p>
            <a:fld id="{612171A1-3121-41C1-9121-41819131E1F1}" type="slidenum">
              <a:rPr lang="en-US">
                <a:solidFill>
                  <a:srgbClr val="000000"/>
                </a:solidFill>
                <a:latin typeface="+mn-lt"/>
                <a:ea typeface="+mn-ea"/>
              </a:rPr>
              <a:t>&lt;number&gt;</a:t>
            </a:fld>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3"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914" name="TextShape 2"/>
          <p:cNvSpPr txBox="1"/>
          <p:nvPr/>
        </p:nvSpPr>
        <p:spPr>
          <a:xfrm>
            <a:off x="0" y="0"/>
            <a:ext cx="360" cy="360"/>
          </a:xfrm>
          <a:prstGeom prst="rect">
            <a:avLst/>
          </a:prstGeom>
        </p:spPr>
        <p:txBody>
          <a:bodyPr bIns="45000" lIns="90000" rIns="90000" tIns="45000"/>
          <a:p>
            <a:fld id="{91D1F191-F1C1-4131-A1F1-21A1B151A1A1}" type="slidenum">
              <a:rPr lang="en-US">
                <a:solidFill>
                  <a:srgbClr val="000000"/>
                </a:solidFill>
                <a:latin typeface="+mn-lt"/>
                <a:ea typeface="+mn-ea"/>
              </a:rPr>
              <a:t>&lt;number&gt;</a:t>
            </a:fld>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5"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916" name="TextShape 2"/>
          <p:cNvSpPr txBox="1"/>
          <p:nvPr/>
        </p:nvSpPr>
        <p:spPr>
          <a:xfrm>
            <a:off x="0" y="0"/>
            <a:ext cx="360" cy="360"/>
          </a:xfrm>
          <a:prstGeom prst="rect">
            <a:avLst/>
          </a:prstGeom>
        </p:spPr>
        <p:txBody>
          <a:bodyPr bIns="45000" lIns="90000" rIns="90000" tIns="45000"/>
          <a:p>
            <a:fld id="{1191D111-B191-41E1-B161-D18131C1A1D1}" type="slidenum">
              <a:rPr lang="en-US">
                <a:solidFill>
                  <a:srgbClr val="000000"/>
                </a:solidFill>
                <a:latin typeface="+mn-lt"/>
                <a:ea typeface="+mn-ea"/>
              </a:rPr>
              <a:t>&lt;number&gt;</a:t>
            </a:fld>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7"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For the first group the constraint solving problem still persists.  If randomization does not work it is necessary to try with a different assignment, which can be very expensive.</a:t>
            </a:r>
            <a:endParaRPr/>
          </a:p>
          <a:p>
            <a:endParaRPr/>
          </a:p>
          <a:p>
            <a:r>
              <a:rPr lang="en-US">
                <a:solidFill>
                  <a:srgbClr val="000000"/>
                </a:solidFill>
                <a:latin typeface="+mn-lt"/>
                <a:ea typeface="+mn-ea"/>
              </a:rPr>
              <a:t>For the second group, the main problem is the lack of support for a wide range of operators and math functions. </a:t>
            </a:r>
            <a:endParaRPr/>
          </a:p>
          <a:p>
            <a:endParaRPr/>
          </a:p>
          <a:p>
            <a:r>
              <a:rPr lang="en-US">
                <a:solidFill>
                  <a:srgbClr val="000000"/>
                </a:solidFill>
                <a:latin typeface="+mn-lt"/>
                <a:ea typeface="+mn-ea"/>
              </a:rPr>
              <a:t>The advantage of CORAL compared to these is the ability to treat constraints as black boxes.</a:t>
            </a:r>
            <a:endParaRPr/>
          </a:p>
          <a:p>
            <a:endParaRPr/>
          </a:p>
          <a:p>
            <a:r>
              <a:rPr lang="en-US">
                <a:solidFill>
                  <a:srgbClr val="000000"/>
                </a:solidFill>
                <a:latin typeface="+mn-lt"/>
                <a:ea typeface="+mn-ea"/>
              </a:rPr>
              <a:t>FlopsY has been developed about the same time as CORAL, with the same goal.</a:t>
            </a:r>
            <a:endParaRPr/>
          </a:p>
          <a:p>
            <a:endParaRPr/>
          </a:p>
          <a:p>
            <a:r>
              <a:rPr lang="en-US">
                <a:solidFill>
                  <a:srgbClr val="000000"/>
                </a:solidFill>
                <a:latin typeface="+mn-lt"/>
                <a:ea typeface="+mn-ea"/>
              </a:rPr>
              <a:t>Some differences: </a:t>
            </a:r>
            <a:endParaRPr/>
          </a:p>
          <a:p>
            <a:endParaRPr/>
          </a:p>
          <a:p>
            <a:r>
              <a:rPr lang="en-US">
                <a:solidFill>
                  <a:srgbClr val="000000"/>
                </a:solidFill>
                <a:latin typeface="+mn-lt"/>
                <a:ea typeface="+mn-ea"/>
              </a:rPr>
              <a:t>- use of a slightly different fitness functions and search method</a:t>
            </a:r>
            <a:endParaRPr/>
          </a:p>
          <a:p>
            <a:pPr>
              <a:buFont typeface="StarSymbol"/>
              <a:buChar char="-"/>
            </a:pPr>
            <a:r>
              <a:rPr lang="en-US">
                <a:solidFill>
                  <a:srgbClr val="000000"/>
                </a:solidFill>
                <a:latin typeface="+mn-lt"/>
                <a:ea typeface="+mn-ea"/>
              </a:rPr>
              <a:t>no optimizations (such as those mentioned in the beginning)</a:t>
            </a:r>
            <a:endParaRPr/>
          </a:p>
          <a:p>
            <a:pPr>
              <a:buFont typeface="StarSymbol"/>
              <a:buChar char="-"/>
            </a:pPr>
            <a:r>
              <a:rPr lang="en-US">
                <a:solidFill>
                  <a:srgbClr val="000000"/>
                </a:solidFill>
                <a:latin typeface="+mn-lt"/>
                <a:ea typeface="+mn-ea"/>
              </a:rPr>
              <a:t>No integration with interval solving</a:t>
            </a:r>
            <a:endParaRPr/>
          </a:p>
          <a:p>
            <a:endParaRPr/>
          </a:p>
          <a:p>
            <a:r>
              <a:rPr lang="en-US">
                <a:solidFill>
                  <a:srgbClr val="000000"/>
                </a:solidFill>
                <a:latin typeface="+mn-lt"/>
                <a:ea typeface="+mn-ea"/>
              </a:rPr>
              <a:t>We did not compare with it, mainly for engineering reasons.  It has been developed in C# and to the best of my knowledge (after talking with developers) it is tighly to the PEX infrastructure.</a:t>
            </a:r>
            <a:endParaRPr/>
          </a:p>
        </p:txBody>
      </p:sp>
      <p:sp>
        <p:nvSpPr>
          <p:cNvPr id="918" name="TextShape 2"/>
          <p:cNvSpPr txBox="1"/>
          <p:nvPr/>
        </p:nvSpPr>
        <p:spPr>
          <a:xfrm>
            <a:off x="0" y="0"/>
            <a:ext cx="360" cy="360"/>
          </a:xfrm>
          <a:prstGeom prst="rect">
            <a:avLst/>
          </a:prstGeom>
        </p:spPr>
        <p:txBody>
          <a:bodyPr bIns="45000" lIns="90000" rIns="90000" tIns="45000"/>
          <a:p>
            <a:fld id="{D1510161-9121-4131-8141-11C100412181}" type="slidenum">
              <a:rPr lang="en-US">
                <a:solidFill>
                  <a:srgbClr val="000000"/>
                </a:solidFill>
                <a:latin typeface="+mn-lt"/>
                <a:ea typeface="+mn-ea"/>
              </a:rPr>
              <a:t>&lt;number&gt;</a:t>
            </a:fld>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9"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920" name="TextShape 2"/>
          <p:cNvSpPr txBox="1"/>
          <p:nvPr/>
        </p:nvSpPr>
        <p:spPr>
          <a:xfrm>
            <a:off x="0" y="0"/>
            <a:ext cx="360" cy="360"/>
          </a:xfrm>
          <a:prstGeom prst="rect">
            <a:avLst/>
          </a:prstGeom>
        </p:spPr>
        <p:txBody>
          <a:bodyPr bIns="45000" lIns="90000" rIns="90000" tIns="45000"/>
          <a:p>
            <a:fld id="{B1B16191-21C1-41A1-9121-E1D16191C171}" type="slidenum">
              <a:rPr lang="en-US">
                <a:solidFill>
                  <a:srgbClr val="000000"/>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5"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876" name="TextShape 2"/>
          <p:cNvSpPr txBox="1"/>
          <p:nvPr/>
        </p:nvSpPr>
        <p:spPr>
          <a:xfrm>
            <a:off x="0" y="0"/>
            <a:ext cx="360" cy="360"/>
          </a:xfrm>
          <a:prstGeom prst="rect">
            <a:avLst/>
          </a:prstGeom>
        </p:spPr>
        <p:txBody>
          <a:bodyPr bIns="45000" lIns="90000" rIns="90000" tIns="45000"/>
          <a:p>
            <a:fld id="{5131E191-21A1-4121-9171-0031A1218151}" type="slidenum">
              <a:rPr lang="en-US">
                <a:solidFill>
                  <a:srgbClr val="000000"/>
                </a:solidFill>
                <a:latin typeface="+mn-lt"/>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7"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First, let me give context where constraint solving is useful for testing.</a:t>
            </a:r>
            <a:endParaRPr/>
          </a:p>
          <a:p>
            <a:endParaRPr/>
          </a:p>
          <a:p>
            <a:r>
              <a:rPr lang="en-US">
                <a:solidFill>
                  <a:srgbClr val="000000"/>
                </a:solidFill>
                <a:latin typeface="+mn-lt"/>
                <a:ea typeface="+mn-ea"/>
              </a:rPr>
              <a:t>I will talk briefly Symbolic Execution.</a:t>
            </a:r>
            <a:endParaRPr/>
          </a:p>
          <a:p>
            <a:endParaRPr/>
          </a:p>
          <a:p>
            <a:r>
              <a:rPr lang="en-US">
                <a:solidFill>
                  <a:srgbClr val="000000"/>
                </a:solidFill>
                <a:latin typeface="+mn-lt"/>
                <a:ea typeface="+mn-ea"/>
              </a:rPr>
              <a:t>Symbolic Execution is a fairly old technique.  </a:t>
            </a:r>
            <a:endParaRPr/>
          </a:p>
          <a:p>
            <a:endParaRPr/>
          </a:p>
          <a:p>
            <a:r>
              <a:rPr lang="en-US">
                <a:solidFill>
                  <a:srgbClr val="000000"/>
                </a:solidFill>
                <a:latin typeface="+mn-lt"/>
                <a:ea typeface="+mn-ea"/>
              </a:rPr>
              <a:t>It was proposed in the 70s with the goal of generating test input data.</a:t>
            </a:r>
            <a:endParaRPr/>
          </a:p>
          <a:p>
            <a:endParaRPr/>
          </a:p>
          <a:p>
            <a:r>
              <a:rPr lang="en-US">
                <a:solidFill>
                  <a:srgbClr val="000000"/>
                </a:solidFill>
                <a:latin typeface="+mn-lt"/>
                <a:ea typeface="+mn-ea"/>
              </a:rPr>
              <a:t>Let me show how it work with a simple example.  Please abstract the simplicity in this example.  The approach is applicable to large applications and different data types.</a:t>
            </a:r>
            <a:endParaRPr/>
          </a:p>
          <a:p>
            <a:endParaRPr/>
          </a:p>
          <a:p>
            <a:r>
              <a:rPr lang="en-US">
                <a:solidFill>
                  <a:srgbClr val="000000"/>
                </a:solidFill>
                <a:latin typeface="+mn-lt"/>
                <a:ea typeface="+mn-ea"/>
              </a:rPr>
              <a:t>Consider this subject coverMe.  It takes as input…</a:t>
            </a:r>
            <a:endParaRPr/>
          </a:p>
          <a:p>
            <a:endParaRPr/>
          </a:p>
          <a:p>
            <a:r>
              <a:rPr lang="en-US">
                <a:solidFill>
                  <a:srgbClr val="000000"/>
                </a:solidFill>
                <a:latin typeface="+mn-lt"/>
                <a:ea typeface="+mn-ea"/>
              </a:rPr>
              <a:t>The user wants to find bugs in this code.  He needs inputs to exercise that function.</a:t>
            </a:r>
            <a:endParaRPr/>
          </a:p>
          <a:p>
            <a:endParaRPr/>
          </a:p>
          <a:p>
            <a:r>
              <a:rPr lang="en-US">
                <a:solidFill>
                  <a:srgbClr val="000000"/>
                </a:solidFill>
                <a:latin typeface="+mn-lt"/>
                <a:ea typeface="+mn-ea"/>
              </a:rPr>
              <a:t>Let’s see how SE works:  </a:t>
            </a:r>
            <a:endParaRPr/>
          </a:p>
          <a:p>
            <a:endParaRPr/>
          </a:p>
          <a:p>
            <a:pPr>
              <a:buFont typeface="StarSymbol"/>
              <a:buAutoNum type="arabicPeriod"/>
            </a:pPr>
            <a:r>
              <a:rPr lang="en-US">
                <a:solidFill>
                  <a:srgbClr val="000000"/>
                </a:solidFill>
                <a:latin typeface="+mn-lt"/>
                <a:ea typeface="+mn-ea"/>
              </a:rPr>
              <a:t>The user provides one random input first, say null.</a:t>
            </a:r>
            <a:endParaRPr/>
          </a:p>
          <a:p>
            <a:endParaRPr/>
          </a:p>
          <a:p>
            <a:r>
              <a:rPr lang="en-US">
                <a:solidFill>
                  <a:srgbClr val="000000"/>
                </a:solidFill>
                <a:latin typeface="+mn-lt"/>
                <a:ea typeface="+mn-ea"/>
              </a:rPr>
              <a:t>2. SE “executes” the program with this input and monitors the branching conditions satisfied on that path.  This tree illustrates the paths that SE explores.  The green dot identifies a complete path.  A node corresponds to a branching condition and question mark corresponds to a path not yet covered.</a:t>
            </a:r>
            <a:endParaRPr/>
          </a:p>
        </p:txBody>
      </p:sp>
      <p:sp>
        <p:nvSpPr>
          <p:cNvPr id="878" name="TextShape 2"/>
          <p:cNvSpPr txBox="1"/>
          <p:nvPr/>
        </p:nvSpPr>
        <p:spPr>
          <a:xfrm>
            <a:off x="0" y="0"/>
            <a:ext cx="360" cy="360"/>
          </a:xfrm>
          <a:prstGeom prst="rect">
            <a:avLst/>
          </a:prstGeom>
        </p:spPr>
        <p:txBody>
          <a:bodyPr bIns="45000" lIns="90000" rIns="90000" tIns="45000"/>
          <a:p>
            <a:fld id="{E1E17171-E161-4141-9141-81C17161E1F1}" type="slidenum">
              <a:rPr lang="en-US">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9"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3. Then SE needs to explore this other path.  For that, it negates the condition. </a:t>
            </a:r>
            <a:endParaRPr/>
          </a:p>
          <a:p>
            <a:r>
              <a:rPr lang="en-US">
                <a:solidFill>
                  <a:srgbClr val="000000"/>
                </a:solidFill>
                <a:latin typeface="+mn-lt"/>
                <a:ea typeface="+mn-ea"/>
              </a:rPr>
              <a:t>4. SE then solves that constraint and repeats this process.</a:t>
            </a:r>
            <a:endParaRPr/>
          </a:p>
        </p:txBody>
      </p:sp>
      <p:sp>
        <p:nvSpPr>
          <p:cNvPr id="880" name="TextShape 2"/>
          <p:cNvSpPr txBox="1"/>
          <p:nvPr/>
        </p:nvSpPr>
        <p:spPr>
          <a:xfrm>
            <a:off x="0" y="0"/>
            <a:ext cx="360" cy="360"/>
          </a:xfrm>
          <a:prstGeom prst="rect">
            <a:avLst/>
          </a:prstGeom>
        </p:spPr>
        <p:txBody>
          <a:bodyPr bIns="45000" lIns="90000" rIns="90000" tIns="45000"/>
          <a:p>
            <a:fld id="{71213181-B171-4181-B171-C171D1215111}" type="slidenum">
              <a:rPr lang="en-US">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3"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48"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3"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4"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6"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7"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58"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2"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4"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5"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7"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9"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0"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3"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0"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2"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4"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85"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90"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91"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3"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9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95"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7"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9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99"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1"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102"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05"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106"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107"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10"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0" y="0"/>
            <a:ext cx="360" cy="360"/>
          </a:xfrm>
          <a:prstGeom prst="rect">
            <a:avLst/>
          </a:prstGeom>
        </p:spPr>
        <p:txBody>
          <a:bodyPr bIns="45000" lIns="90000" rIns="90000" tIns="45000"/>
          <a:p>
            <a:r>
              <a:rPr lang="en-US">
                <a:solidFill>
                  <a:srgbClr val="000000"/>
                </a:solidFill>
                <a:latin typeface="Calibri"/>
              </a:rPr>
              <a:t>2/28/13</a:t>
            </a:r>
            <a:endParaRPr/>
          </a:p>
        </p:txBody>
      </p:sp>
      <p:sp>
        <p:nvSpPr>
          <p:cNvPr id="1" name="PlaceHolder 2"/>
          <p:cNvSpPr>
            <a:spLocks noGrp="1"/>
          </p:cNvSpPr>
          <p:nvPr>
            <p:ph type="ftr"/>
          </p:nvPr>
        </p:nvSpPr>
        <p:spPr>
          <a:xfrm>
            <a:off x="0" y="0"/>
            <a:ext cx="360" cy="360"/>
          </a:xfrm>
          <a:prstGeom prst="rect">
            <a:avLst/>
          </a:prstGeom>
        </p:spPr>
        <p:txBody>
          <a:bodyPr bIns="45000" lIns="90000" rIns="90000" tIns="45000"/>
          <a:p>
            <a:endParaRPr/>
          </a:p>
        </p:txBody>
      </p:sp>
      <p:sp>
        <p:nvSpPr>
          <p:cNvPr id="2" name="PlaceHolder 3"/>
          <p:cNvSpPr>
            <a:spLocks noGrp="1"/>
          </p:cNvSpPr>
          <p:nvPr>
            <p:ph type="sldNum"/>
          </p:nvPr>
        </p:nvSpPr>
        <p:spPr>
          <a:xfrm>
            <a:off x="0" y="0"/>
            <a:ext cx="360" cy="360"/>
          </a:xfrm>
          <a:prstGeom prst="rect">
            <a:avLst/>
          </a:prstGeom>
        </p:spPr>
        <p:txBody>
          <a:bodyPr bIns="45000" lIns="90000" rIns="90000" tIns="45000"/>
          <a:p>
            <a:fld id="{1151F111-2161-4100-9141-E14111012111}" type="slidenum">
              <a:rPr lang="en-US">
                <a:solidFill>
                  <a:srgbClr val="000000"/>
                </a:solidFill>
                <a:latin typeface="Calibri"/>
              </a:rPr>
              <a:t>&lt;number&gt;</a:t>
            </a:fld>
            <a:endParaRPr/>
          </a:p>
        </p:txBody>
      </p:sp>
      <p:sp>
        <p:nvSpPr>
          <p:cNvPr id="3" name="PlaceHolder 4"/>
          <p:cNvSpPr>
            <a:spLocks noGrp="1"/>
          </p:cNvSpPr>
          <p:nvPr>
            <p:ph type="title"/>
          </p:nvPr>
        </p:nvSpPr>
        <p:spPr>
          <a:xfrm>
            <a:off x="457200" y="273600"/>
            <a:ext cx="8229240" cy="1144800"/>
          </a:xfrm>
          <a:prstGeom prst="rect">
            <a:avLst/>
          </a:prstGeom>
        </p:spPr>
        <p:txBody>
          <a:bodyPr anchor="ctr" bIns="0" lIns="0" rIns="0" tIns="0" wrap="none"/>
          <a:p>
            <a:r>
              <a:rPr lang="pt-BR"/>
              <a:t>Click to edit the title text format</a:t>
            </a:r>
            <a:endParaRPr/>
          </a:p>
        </p:txBody>
      </p:sp>
      <p:sp>
        <p:nvSpPr>
          <p:cNvPr id="4" name="PlaceHolder 5"/>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pt-BR"/>
              <a:t>Click to edit the outline text format</a:t>
            </a:r>
            <a:endParaRPr/>
          </a:p>
          <a:p>
            <a:pPr lvl="1">
              <a:buSzPct val="45000"/>
              <a:buFont typeface="StarSymbol"/>
              <a:buChar char=""/>
            </a:pPr>
            <a:r>
              <a:rPr lang="pt-BR"/>
              <a:t>Second Outline Level</a:t>
            </a:r>
            <a:endParaRPr/>
          </a:p>
          <a:p>
            <a:pPr lvl="2">
              <a:buSzPct val="75000"/>
              <a:buFont typeface="StarSymbol"/>
              <a:buChar char=""/>
            </a:pPr>
            <a:r>
              <a:rPr lang="pt-BR"/>
              <a:t>Third Outline Level</a:t>
            </a:r>
            <a:endParaRPr/>
          </a:p>
          <a:p>
            <a:pPr lvl="3">
              <a:buSzPct val="45000"/>
              <a:buFont typeface="StarSymbol"/>
              <a:buChar char=""/>
            </a:pPr>
            <a:r>
              <a:rPr lang="pt-BR"/>
              <a:t>Fourth Outline Level</a:t>
            </a:r>
            <a:endParaRPr/>
          </a:p>
          <a:p>
            <a:pPr lvl="4">
              <a:buSzPct val="75000"/>
              <a:buFont typeface="StarSymbol"/>
              <a:buChar char=""/>
            </a:pPr>
            <a:r>
              <a:rPr lang="pt-BR"/>
              <a:t>Fifth Outline Level</a:t>
            </a:r>
            <a:endParaRPr/>
          </a:p>
          <a:p>
            <a:pPr lvl="5">
              <a:buSzPct val="45000"/>
              <a:buFont typeface="StarSymbol"/>
              <a:buChar char=""/>
            </a:pPr>
            <a:r>
              <a:rPr lang="pt-BR"/>
              <a:t>Sixth Outline Level</a:t>
            </a:r>
            <a:endParaRPr/>
          </a:p>
          <a:p>
            <a:pPr lvl="6">
              <a:buSzPct val="45000"/>
              <a:buFont typeface="StarSymbol"/>
              <a:buChar char=""/>
            </a:pPr>
            <a:r>
              <a:rPr lang="pt-BR"/>
              <a:t>Seventh Outline Level</a:t>
            </a:r>
            <a:endParaRPr/>
          </a:p>
          <a:p>
            <a:pPr lvl="7">
              <a:buSzPct val="45000"/>
              <a:buFont typeface="StarSymbol"/>
              <a:buChar char=""/>
            </a:pPr>
            <a:r>
              <a:rPr lang="pt-BR"/>
              <a:t>Eighth Outline Level</a:t>
            </a:r>
            <a:endParaRPr/>
          </a:p>
          <a:p>
            <a:pPr lvl="8">
              <a:buSzPct val="45000"/>
              <a:buFont typeface="StarSymbol"/>
              <a:buChar char=""/>
            </a:pPr>
            <a:r>
              <a:rPr lang="pt-BR"/>
              <a:t>Ninth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p:spPr>
        <p:txBody>
          <a:bodyPr anchor="ctr"/>
          <a:p>
            <a:pPr algn="ctr"/>
            <a:r>
              <a:rPr lang="pt-BR" sz="4400">
                <a:solidFill>
                  <a:srgbClr val="000000"/>
                </a:solidFill>
                <a:latin typeface="Calibri"/>
              </a:rPr>
              <a:t>Click to edit the title text formatClick to edit Master title style</a:t>
            </a:r>
            <a:endParaRPr/>
          </a:p>
        </p:txBody>
      </p:sp>
      <p:sp>
        <p:nvSpPr>
          <p:cNvPr id="38"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pt-BR">
                <a:solidFill>
                  <a:srgbClr val="000000"/>
                </a:solidFill>
                <a:latin typeface="Calibri"/>
              </a:rPr>
              <a:t>Click to edit the outline text format</a:t>
            </a:r>
            <a:endParaRPr/>
          </a:p>
          <a:p>
            <a:pPr lvl="1">
              <a:buSzPct val="45000"/>
              <a:buFont typeface="StarSymbol"/>
              <a:buChar char=""/>
            </a:pPr>
            <a:r>
              <a:rPr lang="pt-BR">
                <a:solidFill>
                  <a:srgbClr val="000000"/>
                </a:solidFill>
                <a:latin typeface="Calibri"/>
              </a:rPr>
              <a:t>Second Outline Level</a:t>
            </a:r>
            <a:endParaRPr/>
          </a:p>
          <a:p>
            <a:pPr lvl="2">
              <a:buSzPct val="75000"/>
              <a:buFont typeface="StarSymbol"/>
              <a:buChar char=""/>
            </a:pPr>
            <a:r>
              <a:rPr lang="pt-BR">
                <a:solidFill>
                  <a:srgbClr val="000000"/>
                </a:solidFill>
                <a:latin typeface="Calibri"/>
              </a:rPr>
              <a:t>Third Outline Level</a:t>
            </a:r>
            <a:endParaRPr/>
          </a:p>
          <a:p>
            <a:pPr lvl="3">
              <a:buSzPct val="45000"/>
              <a:buFont typeface="StarSymbol"/>
              <a:buChar char=""/>
            </a:pPr>
            <a:r>
              <a:rPr lang="pt-BR">
                <a:solidFill>
                  <a:srgbClr val="000000"/>
                </a:solidFill>
                <a:latin typeface="Calibri"/>
              </a:rPr>
              <a:t>Fourth Outline Level</a:t>
            </a:r>
            <a:endParaRPr/>
          </a:p>
          <a:p>
            <a:pPr lvl="4">
              <a:buSzPct val="75000"/>
              <a:buFont typeface="StarSymbol"/>
              <a:buChar char=""/>
            </a:pPr>
            <a:r>
              <a:rPr lang="pt-BR">
                <a:solidFill>
                  <a:srgbClr val="000000"/>
                </a:solidFill>
                <a:latin typeface="Calibri"/>
              </a:rPr>
              <a:t>Fifth Outline Level</a:t>
            </a:r>
            <a:endParaRPr/>
          </a:p>
          <a:p>
            <a:pPr lvl="5">
              <a:buSzPct val="45000"/>
              <a:buFont typeface="StarSymbol"/>
              <a:buChar char=""/>
            </a:pPr>
            <a:r>
              <a:rPr lang="pt-BR">
                <a:solidFill>
                  <a:srgbClr val="000000"/>
                </a:solidFill>
                <a:latin typeface="Calibri"/>
              </a:rPr>
              <a:t>Sixth Outline Level</a:t>
            </a:r>
            <a:endParaRPr/>
          </a:p>
          <a:p>
            <a:pPr lvl="6">
              <a:buSzPct val="45000"/>
              <a:buFont typeface="StarSymbol"/>
              <a:buChar char=""/>
            </a:pPr>
            <a:r>
              <a:rPr lang="pt-BR">
                <a:solidFill>
                  <a:srgbClr val="000000"/>
                </a:solidFill>
                <a:latin typeface="Calibri"/>
              </a:rPr>
              <a:t>Seventh Outline Level</a:t>
            </a:r>
            <a:endParaRPr/>
          </a:p>
          <a:p>
            <a:pPr lvl="7">
              <a:buSzPct val="45000"/>
              <a:buFont typeface="StarSymbol"/>
              <a:buChar char=""/>
            </a:pPr>
            <a:r>
              <a:rPr lang="pt-BR">
                <a:solidFill>
                  <a:srgbClr val="000000"/>
                </a:solidFill>
                <a:latin typeface="Calibri"/>
              </a:rPr>
              <a:t>Eighth Outline Level</a:t>
            </a:r>
            <a:endParaRPr/>
          </a:p>
          <a:p>
            <a:r>
              <a:rPr lang="pt-BR">
                <a:solidFill>
                  <a:srgbClr val="000000"/>
                </a:solidFill>
                <a:latin typeface="Calibri"/>
              </a:rPr>
              <a:t>Ninth Outline LevelClick to edit Master text styles</a:t>
            </a:r>
            <a:endParaRPr/>
          </a:p>
          <a:p>
            <a:r>
              <a:rPr lang="pt-BR">
                <a:solidFill>
                  <a:srgbClr val="000000"/>
                </a:solidFill>
                <a:latin typeface="Calibri"/>
              </a:rPr>
              <a:t>Second level</a:t>
            </a:r>
            <a:endParaRPr/>
          </a:p>
          <a:p>
            <a:r>
              <a:rPr lang="pt-BR">
                <a:solidFill>
                  <a:srgbClr val="000000"/>
                </a:solidFill>
                <a:latin typeface="Calibri"/>
              </a:rPr>
              <a:t>Third level</a:t>
            </a:r>
            <a:endParaRPr/>
          </a:p>
          <a:p>
            <a:r>
              <a:rPr lang="pt-BR">
                <a:solidFill>
                  <a:srgbClr val="000000"/>
                </a:solidFill>
                <a:latin typeface="Calibri"/>
              </a:rPr>
              <a:t>Fourth level</a:t>
            </a:r>
            <a:endParaRPr/>
          </a:p>
          <a:p>
            <a:r>
              <a:rPr lang="pt-BR">
                <a:solidFill>
                  <a:srgbClr val="000000"/>
                </a:solidFill>
                <a:latin typeface="Calibri"/>
              </a:rPr>
              <a:t>Fifth level</a:t>
            </a:r>
            <a:endParaRPr/>
          </a:p>
        </p:txBody>
      </p:sp>
      <p:sp>
        <p:nvSpPr>
          <p:cNvPr id="39" name="PlaceHolder 3"/>
          <p:cNvSpPr>
            <a:spLocks noGrp="1"/>
          </p:cNvSpPr>
          <p:nvPr>
            <p:ph type="dt"/>
          </p:nvPr>
        </p:nvSpPr>
        <p:spPr>
          <a:xfrm>
            <a:off x="0" y="0"/>
            <a:ext cx="360" cy="360"/>
          </a:xfrm>
          <a:prstGeom prst="rect">
            <a:avLst/>
          </a:prstGeom>
        </p:spPr>
        <p:txBody>
          <a:bodyPr bIns="45000" lIns="90000" rIns="90000" tIns="45000"/>
          <a:p>
            <a:r>
              <a:rPr lang="en-US">
                <a:solidFill>
                  <a:srgbClr val="000000"/>
                </a:solidFill>
                <a:latin typeface="Calibri"/>
              </a:rPr>
              <a:t>2/28/13</a:t>
            </a:r>
            <a:endParaRPr/>
          </a:p>
        </p:txBody>
      </p:sp>
      <p:sp>
        <p:nvSpPr>
          <p:cNvPr id="40" name="PlaceHolder 4"/>
          <p:cNvSpPr>
            <a:spLocks noGrp="1"/>
          </p:cNvSpPr>
          <p:nvPr>
            <p:ph type="ftr"/>
          </p:nvPr>
        </p:nvSpPr>
        <p:spPr>
          <a:xfrm>
            <a:off x="0" y="0"/>
            <a:ext cx="360" cy="360"/>
          </a:xfrm>
          <a:prstGeom prst="rect">
            <a:avLst/>
          </a:prstGeom>
        </p:spPr>
        <p:txBody>
          <a:bodyPr bIns="45000" lIns="90000" rIns="90000" tIns="45000"/>
          <a:p>
            <a:endParaRPr/>
          </a:p>
        </p:txBody>
      </p:sp>
      <p:sp>
        <p:nvSpPr>
          <p:cNvPr id="41" name="PlaceHolder 5"/>
          <p:cNvSpPr>
            <a:spLocks noGrp="1"/>
          </p:cNvSpPr>
          <p:nvPr>
            <p:ph type="sldNum"/>
          </p:nvPr>
        </p:nvSpPr>
        <p:spPr>
          <a:xfrm>
            <a:off x="0" y="0"/>
            <a:ext cx="360" cy="360"/>
          </a:xfrm>
          <a:prstGeom prst="rect">
            <a:avLst/>
          </a:prstGeom>
        </p:spPr>
        <p:txBody>
          <a:bodyPr bIns="45000" lIns="90000" rIns="90000" tIns="45000"/>
          <a:p>
            <a:fld id="{F13131B1-D100-4131-81A1-B1C1516101A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722160" y="4406760"/>
            <a:ext cx="7772040" cy="1361880"/>
          </a:xfrm>
          <a:prstGeom prst="rect">
            <a:avLst/>
          </a:prstGeom>
        </p:spPr>
        <p:txBody>
          <a:bodyPr/>
          <a:p>
            <a:pPr algn="ctr"/>
            <a:r>
              <a:rPr b="1" lang="pt-BR" sz="4000">
                <a:solidFill>
                  <a:srgbClr val="000000"/>
                </a:solidFill>
                <a:latin typeface="Calibri"/>
              </a:rPr>
              <a:t>Click to edit the title text formatClick to edit Master title style</a:t>
            </a:r>
            <a:endParaRPr/>
          </a:p>
        </p:txBody>
      </p:sp>
      <p:sp>
        <p:nvSpPr>
          <p:cNvPr id="75" name="PlaceHolder 2"/>
          <p:cNvSpPr>
            <a:spLocks noGrp="1"/>
          </p:cNvSpPr>
          <p:nvPr>
            <p:ph type="body"/>
          </p:nvPr>
        </p:nvSpPr>
        <p:spPr>
          <a:xfrm>
            <a:off x="722160" y="2906640"/>
            <a:ext cx="7772040" cy="1499760"/>
          </a:xfrm>
          <a:prstGeom prst="rect">
            <a:avLst/>
          </a:prstGeom>
        </p:spPr>
        <p:txBody>
          <a:bodyPr anchor="b"/>
          <a:p>
            <a:pPr>
              <a:buSzPct val="45000"/>
              <a:buFont typeface="StarSymbol"/>
              <a:buChar char=""/>
            </a:pPr>
            <a:r>
              <a:rPr lang="pt-BR" sz="2000">
                <a:solidFill>
                  <a:srgbClr val="8b8b8b"/>
                </a:solidFill>
                <a:latin typeface="Calibri"/>
              </a:rPr>
              <a:t>Click to edit the outline text format</a:t>
            </a:r>
            <a:endParaRPr/>
          </a:p>
          <a:p>
            <a:pPr lvl="1">
              <a:buSzPct val="45000"/>
              <a:buFont typeface="StarSymbol"/>
              <a:buChar char=""/>
            </a:pPr>
            <a:r>
              <a:rPr lang="pt-BR" sz="2000">
                <a:solidFill>
                  <a:srgbClr val="8b8b8b"/>
                </a:solidFill>
                <a:latin typeface="Calibri"/>
              </a:rPr>
              <a:t>Second Outline Level</a:t>
            </a:r>
            <a:endParaRPr/>
          </a:p>
          <a:p>
            <a:pPr lvl="2">
              <a:buSzPct val="75000"/>
              <a:buFont typeface="StarSymbol"/>
              <a:buChar char=""/>
            </a:pPr>
            <a:r>
              <a:rPr lang="pt-BR" sz="2000">
                <a:solidFill>
                  <a:srgbClr val="8b8b8b"/>
                </a:solidFill>
                <a:latin typeface="Calibri"/>
              </a:rPr>
              <a:t>Third Outline Level</a:t>
            </a:r>
            <a:endParaRPr/>
          </a:p>
          <a:p>
            <a:pPr lvl="3">
              <a:buSzPct val="45000"/>
              <a:buFont typeface="StarSymbol"/>
              <a:buChar char=""/>
            </a:pPr>
            <a:r>
              <a:rPr lang="pt-BR" sz="2000">
                <a:solidFill>
                  <a:srgbClr val="8b8b8b"/>
                </a:solidFill>
                <a:latin typeface="Calibri"/>
              </a:rPr>
              <a:t>Fourth Outline Level</a:t>
            </a:r>
            <a:endParaRPr/>
          </a:p>
          <a:p>
            <a:pPr lvl="4">
              <a:buSzPct val="75000"/>
              <a:buFont typeface="StarSymbol"/>
              <a:buChar char=""/>
            </a:pPr>
            <a:r>
              <a:rPr lang="pt-BR" sz="2000">
                <a:solidFill>
                  <a:srgbClr val="8b8b8b"/>
                </a:solidFill>
                <a:latin typeface="Calibri"/>
              </a:rPr>
              <a:t>Fifth Outline Level</a:t>
            </a:r>
            <a:endParaRPr/>
          </a:p>
          <a:p>
            <a:pPr lvl="5">
              <a:buSzPct val="45000"/>
              <a:buFont typeface="StarSymbol"/>
              <a:buChar char=""/>
            </a:pPr>
            <a:r>
              <a:rPr lang="pt-BR" sz="2000">
                <a:solidFill>
                  <a:srgbClr val="8b8b8b"/>
                </a:solidFill>
                <a:latin typeface="Calibri"/>
              </a:rPr>
              <a:t>Sixth Outline Level</a:t>
            </a:r>
            <a:endParaRPr/>
          </a:p>
          <a:p>
            <a:pPr lvl="6">
              <a:buSzPct val="45000"/>
              <a:buFont typeface="StarSymbol"/>
              <a:buChar char=""/>
            </a:pPr>
            <a:r>
              <a:rPr lang="pt-BR" sz="2000">
                <a:solidFill>
                  <a:srgbClr val="8b8b8b"/>
                </a:solidFill>
                <a:latin typeface="Calibri"/>
              </a:rPr>
              <a:t>Seventh Outline Level</a:t>
            </a:r>
            <a:endParaRPr/>
          </a:p>
          <a:p>
            <a:pPr lvl="7">
              <a:buSzPct val="45000"/>
              <a:buFont typeface="StarSymbol"/>
              <a:buChar char=""/>
            </a:pPr>
            <a:r>
              <a:rPr lang="pt-BR" sz="2000">
                <a:solidFill>
                  <a:srgbClr val="8b8b8b"/>
                </a:solidFill>
                <a:latin typeface="Calibri"/>
              </a:rPr>
              <a:t>Eighth Outline Level</a:t>
            </a:r>
            <a:endParaRPr/>
          </a:p>
          <a:p>
            <a:r>
              <a:rPr lang="pt-BR" sz="2000">
                <a:solidFill>
                  <a:srgbClr val="8b8b8b"/>
                </a:solidFill>
                <a:latin typeface="Calibri"/>
              </a:rPr>
              <a:t>Ninth Outline LevelClick to edit Master text styles</a:t>
            </a:r>
            <a:endParaRPr/>
          </a:p>
        </p:txBody>
      </p:sp>
      <p:sp>
        <p:nvSpPr>
          <p:cNvPr id="76" name="PlaceHolder 3"/>
          <p:cNvSpPr>
            <a:spLocks noGrp="1"/>
          </p:cNvSpPr>
          <p:nvPr>
            <p:ph type="dt"/>
          </p:nvPr>
        </p:nvSpPr>
        <p:spPr>
          <a:xfrm>
            <a:off x="0" y="0"/>
            <a:ext cx="360" cy="360"/>
          </a:xfrm>
          <a:prstGeom prst="rect">
            <a:avLst/>
          </a:prstGeom>
        </p:spPr>
        <p:txBody>
          <a:bodyPr bIns="45000" lIns="90000" rIns="90000" tIns="45000"/>
          <a:p>
            <a:r>
              <a:rPr lang="en-US">
                <a:solidFill>
                  <a:srgbClr val="000000"/>
                </a:solidFill>
                <a:latin typeface="Calibri"/>
              </a:rPr>
              <a:t>2/28/13</a:t>
            </a:r>
            <a:endParaRPr/>
          </a:p>
        </p:txBody>
      </p:sp>
      <p:sp>
        <p:nvSpPr>
          <p:cNvPr id="77" name="PlaceHolder 4"/>
          <p:cNvSpPr>
            <a:spLocks noGrp="1"/>
          </p:cNvSpPr>
          <p:nvPr>
            <p:ph type="ftr"/>
          </p:nvPr>
        </p:nvSpPr>
        <p:spPr>
          <a:xfrm>
            <a:off x="0" y="0"/>
            <a:ext cx="360" cy="360"/>
          </a:xfrm>
          <a:prstGeom prst="rect">
            <a:avLst/>
          </a:prstGeom>
        </p:spPr>
        <p:txBody>
          <a:bodyPr bIns="45000" lIns="90000" rIns="90000" tIns="45000"/>
          <a:p>
            <a:endParaRPr/>
          </a:p>
        </p:txBody>
      </p:sp>
      <p:sp>
        <p:nvSpPr>
          <p:cNvPr id="78" name="PlaceHolder 5"/>
          <p:cNvSpPr>
            <a:spLocks noGrp="1"/>
          </p:cNvSpPr>
          <p:nvPr>
            <p:ph type="sldNum"/>
          </p:nvPr>
        </p:nvSpPr>
        <p:spPr>
          <a:xfrm>
            <a:off x="0" y="0"/>
            <a:ext cx="360" cy="360"/>
          </a:xfrm>
          <a:prstGeom prst="rect">
            <a:avLst/>
          </a:prstGeom>
        </p:spPr>
        <p:txBody>
          <a:bodyPr bIns="45000" lIns="90000" rIns="90000" tIns="45000"/>
          <a:p>
            <a:fld id="{2171C171-4111-4171-8191-F1F10151E1C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hyperlink" Target="http://opt4j.sourceforge.net/" TargetMode="External"/><Relationship Id="rId2" Type="http://schemas.openxmlformats.org/officeDocument/2006/relationships/slideLayout" Target="../slideLayouts/slideLayout13.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hyperlink" Target="http://pan.cin.ufpe.br/coral" TargetMode="External"/><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Relationship Id="rId4"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hyperlink" Target="http://pan.cin.ufpe.br/coral" TargetMode="External"/><Relationship Id="rId2" Type="http://schemas.openxmlformats.org/officeDocument/2006/relationships/image" Target="../media/image22.png"/><Relationship Id="rId3" Type="http://schemas.openxmlformats.org/officeDocument/2006/relationships/slideLayout" Target="../slideLayouts/slideLayout13.xml"/><Relationship Id="rId4"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216000" y="188640"/>
            <a:ext cx="9396000" cy="1469520"/>
          </a:xfrm>
          <a:prstGeom prst="rect">
            <a:avLst/>
          </a:prstGeom>
        </p:spPr>
        <p:txBody>
          <a:bodyPr bIns="45000" lIns="90000" rIns="90000" tIns="45000"/>
          <a:p>
            <a:r>
              <a:rPr b="1" lang="en-US" sz="4000">
                <a:solidFill>
                  <a:srgbClr val="0070c0"/>
                </a:solidFill>
                <a:latin typeface="Calibri"/>
                <a:ea typeface="Tahoma"/>
              </a:rPr>
              <a:t>IMPROVED SYMBOLIC EXECUTION WITH </a:t>
            </a:r>
            <a:r>
              <a:rPr b="1" lang="en-US" sz="4000">
                <a:solidFill>
                  <a:srgbClr val="0070c0"/>
                </a:solidFill>
                <a:latin typeface="Calibri"/>
                <a:ea typeface="Tahoma"/>
              </a:rPr>
              <a:t>
</a:t>
            </a:r>
            <a:r>
              <a:rPr b="1" lang="en-US" sz="4000">
                <a:solidFill>
                  <a:srgbClr val="0070c0"/>
                </a:solidFill>
                <a:latin typeface="Calibri"/>
                <a:ea typeface="Tahoma"/>
              </a:rPr>
              <a:t>THE CORAL CONSTRAINT SOLVER</a:t>
            </a:r>
            <a:endParaRPr/>
          </a:p>
        </p:txBody>
      </p:sp>
      <p:sp>
        <p:nvSpPr>
          <p:cNvPr id="117" name="CustomShape 2"/>
          <p:cNvSpPr/>
          <p:nvPr/>
        </p:nvSpPr>
        <p:spPr>
          <a:xfrm>
            <a:off x="269640" y="3141000"/>
            <a:ext cx="8334360" cy="2304000"/>
          </a:xfrm>
          <a:prstGeom prst="rect">
            <a:avLst/>
          </a:prstGeom>
        </p:spPr>
        <p:txBody>
          <a:bodyPr bIns="45000" lIns="90000" rIns="90000" tIns="45000"/>
          <a:p>
            <a:r>
              <a:rPr lang="en-US" sz="3200">
                <a:solidFill>
                  <a:srgbClr val="000000"/>
                </a:solidFill>
                <a:latin typeface="Calibri"/>
              </a:rPr>
              <a:t>Marcelo d’Amorim </a:t>
            </a:r>
            <a:endParaRPr/>
          </a:p>
          <a:p>
            <a:endParaRPr/>
          </a:p>
          <a:p>
            <a:r>
              <a:rPr lang="en-US" sz="2400">
                <a:solidFill>
                  <a:srgbClr val="000000"/>
                </a:solidFill>
                <a:latin typeface="Calibri"/>
              </a:rPr>
              <a:t>Assistant Professor at Federal University of Pernambuco (UFPE)</a:t>
            </a:r>
            <a:endParaRPr/>
          </a:p>
        </p:txBody>
      </p:sp>
      <p:sp>
        <p:nvSpPr>
          <p:cNvPr id="118" name="Line 3"/>
          <p:cNvSpPr/>
          <p:nvPr/>
        </p:nvSpPr>
        <p:spPr>
          <a:xfrm>
            <a:off x="283680" y="1628640"/>
            <a:ext cx="8464680" cy="15840"/>
          </a:xfrm>
          <a:prstGeom prst="line">
            <a:avLst/>
          </a:prstGeom>
          <a:ln w="57240">
            <a:solidFill>
              <a:srgbClr val="a6a6a6"/>
            </a:solidFill>
            <a:round/>
          </a:ln>
        </p:spPr>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Symbolic Execution (SE)</a:t>
            </a:r>
            <a:endParaRPr/>
          </a:p>
        </p:txBody>
      </p:sp>
      <p:sp>
        <p:nvSpPr>
          <p:cNvPr id="270" name="CustomShape 2"/>
          <p:cNvSpPr/>
          <p:nvPr/>
        </p:nvSpPr>
        <p:spPr>
          <a:xfrm>
            <a:off x="105840" y="1743480"/>
            <a:ext cx="4114440" cy="692280"/>
          </a:xfrm>
          <a:prstGeom prst="rect">
            <a:avLst/>
          </a:prstGeom>
        </p:spPr>
        <p:txBody>
          <a:bodyPr bIns="45000" lIns="54720" rIns="90000" tIns="91440"/>
          <a:p>
            <a:pPr>
              <a:lnSpc>
                <a:spcPct val="100000"/>
              </a:lnSpc>
            </a:pPr>
            <a:r>
              <a:rPr b="1" lang="en-US" sz="2200">
                <a:solidFill>
                  <a:srgbClr val="000000"/>
                </a:solidFill>
                <a:latin typeface="Calibri"/>
              </a:rPr>
              <a:t>Code to generate inputs for:</a:t>
            </a:r>
            <a:endParaRPr/>
          </a:p>
        </p:txBody>
      </p:sp>
      <p:sp>
        <p:nvSpPr>
          <p:cNvPr id="271" name="CustomShape 3"/>
          <p:cNvSpPr/>
          <p:nvPr/>
        </p:nvSpPr>
        <p:spPr>
          <a:xfrm>
            <a:off x="3992040" y="2363040"/>
            <a:ext cx="2066400" cy="314352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p:txBody>
      </p:sp>
      <p:sp>
        <p:nvSpPr>
          <p:cNvPr id="272" name="CustomShape 4"/>
          <p:cNvSpPr/>
          <p:nvPr/>
        </p:nvSpPr>
        <p:spPr>
          <a:xfrm>
            <a:off x="6807600" y="2358360"/>
            <a:ext cx="2212920" cy="3448440"/>
          </a:xfrm>
          <a:prstGeom prst="rect">
            <a:avLst/>
          </a:prstGeom>
        </p:spPr>
        <p:txBody>
          <a:bodyPr bIns="45000" lIns="54720" rIns="90000" tIns="91440"/>
          <a:p>
            <a:r>
              <a:rPr b="1" lang="en-US" sz="1600">
                <a:solidFill>
                  <a:srgbClr val="000000"/>
                </a:solidFill>
                <a:latin typeface="Calibri"/>
              </a:rPr>
              <a:t>Observed constraints</a:t>
            </a:r>
            <a:endParaRPr/>
          </a:p>
          <a:p>
            <a:endParaRPr/>
          </a:p>
          <a:p>
            <a:r>
              <a:rPr lang="en-US" sz="1600">
                <a:solidFill>
                  <a:srgbClr val="000000"/>
                </a:solidFill>
                <a:latin typeface="Lucida Console"/>
              </a:rPr>
              <a:t>a==null</a:t>
            </a:r>
            <a:endParaRPr/>
          </a:p>
        </p:txBody>
      </p:sp>
      <p:sp>
        <p:nvSpPr>
          <p:cNvPr id="273" name="CustomShape 5"/>
          <p:cNvSpPr/>
          <p:nvPr/>
        </p:nvSpPr>
        <p:spPr>
          <a:xfrm>
            <a:off x="5973120" y="2359800"/>
            <a:ext cx="839880" cy="3136680"/>
          </a:xfrm>
          <a:prstGeom prst="rect">
            <a:avLst/>
          </a:prstGeom>
        </p:spPr>
        <p:txBody>
          <a:bodyPr bIns="45000" lIns="54720" rIns="90000" tIns="91440"/>
          <a:p>
            <a:r>
              <a:rPr b="1" lang="en-US" sz="1600">
                <a:solidFill>
                  <a:srgbClr val="000000"/>
                </a:solidFill>
                <a:latin typeface="Calibri"/>
              </a:rPr>
              <a:t>Inputs</a:t>
            </a:r>
            <a:endParaRPr/>
          </a:p>
          <a:p>
            <a:endParaRPr/>
          </a:p>
          <a:p>
            <a:r>
              <a:rPr lang="en-US" sz="1600">
                <a:solidFill>
                  <a:srgbClr val="000000"/>
                </a:solidFill>
                <a:latin typeface="Lucida Console"/>
              </a:rPr>
              <a:t>null</a:t>
            </a:r>
            <a:endParaRPr/>
          </a:p>
          <a:p>
            <a:endParaRPr/>
          </a:p>
          <a:p>
            <a:r>
              <a:rPr lang="en-US" sz="1600">
                <a:solidFill>
                  <a:srgbClr val="000000"/>
                </a:solidFill>
                <a:latin typeface="Lucida Console"/>
              </a:rPr>
              <a:t>{}</a:t>
            </a:r>
            <a:endParaRPr/>
          </a:p>
          <a:p>
            <a:endParaRPr/>
          </a:p>
        </p:txBody>
      </p:sp>
      <p:sp>
        <p:nvSpPr>
          <p:cNvPr id="274" name="Line 6"/>
          <p:cNvSpPr/>
          <p:nvPr/>
        </p:nvSpPr>
        <p:spPr>
          <a:xfrm>
            <a:off x="4120200" y="2674080"/>
            <a:ext cx="4900680" cy="1440"/>
          </a:xfrm>
          <a:prstGeom prst="line">
            <a:avLst/>
          </a:prstGeom>
          <a:ln w="9360">
            <a:solidFill>
              <a:srgbClr val="000000"/>
            </a:solidFill>
            <a:round/>
          </a:ln>
        </p:spPr>
      </p:sp>
      <p:sp>
        <p:nvSpPr>
          <p:cNvPr id="275" name="Line 7"/>
          <p:cNvSpPr/>
          <p:nvPr/>
        </p:nvSpPr>
        <p:spPr>
          <a:xfrm>
            <a:off x="6077880" y="2259720"/>
            <a:ext cx="0" cy="3271680"/>
          </a:xfrm>
          <a:prstGeom prst="line">
            <a:avLst/>
          </a:prstGeom>
          <a:ln w="9360">
            <a:solidFill>
              <a:srgbClr val="000000"/>
            </a:solidFill>
            <a:round/>
          </a:ln>
        </p:spPr>
      </p:sp>
      <p:sp>
        <p:nvSpPr>
          <p:cNvPr id="276" name="Line 8"/>
          <p:cNvSpPr/>
          <p:nvPr/>
        </p:nvSpPr>
        <p:spPr>
          <a:xfrm>
            <a:off x="4115520" y="3054960"/>
            <a:ext cx="4900680" cy="1800"/>
          </a:xfrm>
          <a:prstGeom prst="line">
            <a:avLst/>
          </a:prstGeom>
          <a:ln w="9360">
            <a:solidFill>
              <a:srgbClr val="000000"/>
            </a:solidFill>
            <a:round/>
          </a:ln>
        </p:spPr>
      </p:sp>
      <p:sp>
        <p:nvSpPr>
          <p:cNvPr id="277" name="Line 9"/>
          <p:cNvSpPr/>
          <p:nvPr/>
        </p:nvSpPr>
        <p:spPr>
          <a:xfrm>
            <a:off x="6744600" y="2255040"/>
            <a:ext cx="0" cy="3271680"/>
          </a:xfrm>
          <a:prstGeom prst="line">
            <a:avLst/>
          </a:prstGeom>
          <a:ln w="9360">
            <a:solidFill>
              <a:srgbClr val="000000"/>
            </a:solidFill>
            <a:round/>
          </a:ln>
        </p:spPr>
      </p:sp>
      <p:sp>
        <p:nvSpPr>
          <p:cNvPr id="278" name="CustomShape 10"/>
          <p:cNvSpPr/>
          <p:nvPr/>
        </p:nvSpPr>
        <p:spPr>
          <a:xfrm>
            <a:off x="6476040" y="1856880"/>
            <a:ext cx="2224800" cy="396000"/>
          </a:xfrm>
          <a:prstGeom prst="curvedDownArrow">
            <a:avLst>
              <a:gd fmla="val 5000" name="adj1"/>
              <a:gd fmla="val 11728" name="adj2"/>
              <a:gd fmla="val 5000" name="adj3"/>
            </a:avLst>
          </a:prstGeom>
          <a:gradFill>
            <a:gsLst>
              <a:gs pos="0">
                <a:srgbClr val="2e5f99"/>
              </a:gs>
              <a:gs pos="100000">
                <a:srgbClr val="397bca"/>
              </a:gs>
            </a:gsLst>
            <a:lin ang="16200000"/>
          </a:gradFill>
        </p:spPr>
        <p:txBody>
          <a:bodyPr anchor="ctr" bIns="54720" lIns="109800" rIns="109800" tIns="54720"/>
          <a:p>
            <a:pPr algn="ctr">
              <a:lnSpc>
                <a:spcPct val="100000"/>
              </a:lnSpc>
            </a:pPr>
            <a:r>
              <a:rPr lang="en-US">
                <a:solidFill>
                  <a:srgbClr val="000000"/>
                </a:solidFill>
                <a:latin typeface="Calibri"/>
              </a:rPr>
              <a:t>Execute&amp;Monitor</a:t>
            </a:r>
            <a:endParaRPr/>
          </a:p>
        </p:txBody>
      </p:sp>
      <p:sp>
        <p:nvSpPr>
          <p:cNvPr id="279" name="CustomShape 11"/>
          <p:cNvSpPr/>
          <p:nvPr/>
        </p:nvSpPr>
        <p:spPr>
          <a:xfrm>
            <a:off x="286920" y="2223720"/>
            <a:ext cx="3732840" cy="1736280"/>
          </a:xfrm>
          <a:prstGeom prst="rect">
            <a:avLst/>
          </a:prstGeom>
          <a:solidFill>
            <a:srgbClr val="ffffff"/>
          </a:solidFill>
          <a:ln w="25560">
            <a:solidFill>
              <a:srgbClr val="000000"/>
            </a:solidFill>
            <a:round/>
          </a:ln>
        </p:spPr>
        <p:txBody>
          <a:bodyPr bIns="45000" lIns="90000" rIns="90000" tIns="45000"/>
          <a:p>
            <a:r>
              <a:rPr lang="en-US">
                <a:solidFill>
                  <a:srgbClr val="000000"/>
                </a:solidFill>
                <a:latin typeface="Courier New"/>
              </a:rPr>
              <a:t>void </a:t>
            </a:r>
            <a:r>
              <a:rPr b="1" lang="en-US">
                <a:solidFill>
                  <a:srgbClr val="000000"/>
                </a:solidFill>
                <a:latin typeface="Courier New"/>
              </a:rPr>
              <a:t>coverMe</a:t>
            </a:r>
            <a:r>
              <a:rPr lang="en-US">
                <a:solidFill>
                  <a:srgbClr val="000000"/>
                </a:solidFill>
                <a:latin typeface="Courier New"/>
              </a:rPr>
              <a:t>(int[] a) {</a:t>
            </a:r>
            <a:endParaRPr/>
          </a:p>
          <a:p>
            <a:r>
              <a:rPr lang="en-US">
                <a:solidFill>
                  <a:srgbClr val="000000"/>
                </a:solidFill>
                <a:latin typeface="Courier New"/>
              </a:rPr>
              <a:t>  </a:t>
            </a:r>
            <a:r>
              <a:rPr lang="en-US">
                <a:solidFill>
                  <a:srgbClr val="000000"/>
                </a:solidFill>
                <a:latin typeface="Courier New"/>
              </a:rPr>
              <a:t>if (a == null) return;</a:t>
            </a:r>
            <a:endParaRPr/>
          </a:p>
          <a:p>
            <a:r>
              <a:rPr lang="en-US">
                <a:solidFill>
                  <a:srgbClr val="000000"/>
                </a:solidFill>
                <a:latin typeface="Courier New"/>
              </a:rPr>
              <a:t>  </a:t>
            </a:r>
            <a:r>
              <a:rPr lang="en-US">
                <a:solidFill>
                  <a:srgbClr val="000000"/>
                </a:solidFill>
                <a:latin typeface="Courier New"/>
              </a:rPr>
              <a:t>if (a.length &gt; 0)</a:t>
            </a:r>
            <a:endParaRPr/>
          </a:p>
          <a:p>
            <a:r>
              <a:rPr lang="en-US">
                <a:solidFill>
                  <a:srgbClr val="000000"/>
                </a:solidFill>
                <a:latin typeface="Courier New"/>
              </a:rPr>
              <a:t>    </a:t>
            </a:r>
            <a:r>
              <a:rPr lang="en-US">
                <a:solidFill>
                  <a:srgbClr val="000000"/>
                </a:solidFill>
                <a:latin typeface="Courier New"/>
              </a:rPr>
              <a:t>if (a[0] == </a:t>
            </a:r>
            <a:r>
              <a:rPr lang="en-US">
                <a:solidFill>
                  <a:srgbClr val="000000"/>
                </a:solidFill>
                <a:latin typeface="Courier New"/>
              </a:rPr>
              <a:t>1234567890</a:t>
            </a:r>
            <a:r>
              <a:rPr lang="en-US">
                <a:solidFill>
                  <a:srgbClr val="000000"/>
                </a:solidFill>
                <a:latin typeface="Courier New"/>
              </a:rPr>
              <a:t>)</a:t>
            </a:r>
            <a:endParaRPr/>
          </a:p>
          <a:p>
            <a:r>
              <a:rPr lang="en-US">
                <a:solidFill>
                  <a:srgbClr val="000000"/>
                </a:solidFill>
                <a:latin typeface="Courier New"/>
              </a:rPr>
              <a:t>      </a:t>
            </a:r>
            <a:r>
              <a:rPr lang="en-US">
                <a:solidFill>
                  <a:srgbClr val="000000"/>
                </a:solidFill>
                <a:latin typeface="Courier New"/>
              </a:rPr>
              <a:t>throw new Exception("bug");</a:t>
            </a:r>
            <a:endParaRPr/>
          </a:p>
          <a:p>
            <a:r>
              <a:rPr lang="en-US">
                <a:solidFill>
                  <a:srgbClr val="000000"/>
                </a:solidFill>
                <a:latin typeface="Courier New"/>
              </a:rPr>
              <a:t>}</a:t>
            </a:r>
            <a:endParaRPr/>
          </a:p>
        </p:txBody>
      </p:sp>
      <p:sp>
        <p:nvSpPr>
          <p:cNvPr id="280" name="CustomShape 12"/>
          <p:cNvSpPr/>
          <p:nvPr/>
        </p:nvSpPr>
        <p:spPr>
          <a:xfrm>
            <a:off x="3992040" y="2363040"/>
            <a:ext cx="2066400" cy="314352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a:p>
            <a:r>
              <a:rPr lang="en-US" sz="1600">
                <a:solidFill>
                  <a:srgbClr val="000000"/>
                </a:solidFill>
                <a:latin typeface="Lucida Console"/>
              </a:rPr>
              <a:t>a!=null</a:t>
            </a:r>
            <a:endParaRPr/>
          </a:p>
          <a:p>
            <a:r>
              <a:rPr lang="en-US" sz="1600">
                <a:solidFill>
                  <a:srgbClr val="000000"/>
                </a:solidFill>
                <a:latin typeface="Lucida Console"/>
              </a:rPr>
              <a:t>       </a:t>
            </a:r>
            <a:endParaRPr/>
          </a:p>
        </p:txBody>
      </p:sp>
      <p:sp>
        <p:nvSpPr>
          <p:cNvPr id="281" name="CustomShape 13"/>
          <p:cNvSpPr/>
          <p:nvPr/>
        </p:nvSpPr>
        <p:spPr>
          <a:xfrm>
            <a:off x="4418640" y="1521720"/>
            <a:ext cx="4480200" cy="639720"/>
          </a:xfrm>
          <a:prstGeom prst="curvedDownArrow">
            <a:avLst>
              <a:gd fmla="val 5000" name="adj1"/>
              <a:gd fmla="val 11728" name="adj2"/>
              <a:gd fmla="val 5000" name="adj3"/>
            </a:avLst>
          </a:prstGeom>
          <a:gradFill>
            <a:gsLst>
              <a:gs pos="0">
                <a:srgbClr val="2988a1"/>
              </a:gs>
              <a:gs pos="100000">
                <a:srgbClr val="34b3d5"/>
              </a:gs>
            </a:gsLst>
            <a:lin ang="16200000"/>
          </a:gradFill>
        </p:spPr>
        <p:txBody>
          <a:bodyPr anchor="ctr" bIns="54720" lIns="109800" rIns="109800" tIns="54720"/>
          <a:p>
            <a:pPr algn="ctr">
              <a:lnSpc>
                <a:spcPct val="100000"/>
              </a:lnSpc>
            </a:pPr>
            <a:r>
              <a:rPr lang="en-US">
                <a:solidFill>
                  <a:srgbClr val="000000"/>
                </a:solidFill>
                <a:latin typeface="Calibri"/>
              </a:rPr>
              <a:t>Choose next path</a:t>
            </a:r>
            <a:endParaRPr/>
          </a:p>
          <a:p>
            <a:pPr algn="ctr">
              <a:lnSpc>
                <a:spcPct val="100000"/>
              </a:lnSpc>
            </a:pPr>
            <a:endParaRPr/>
          </a:p>
        </p:txBody>
      </p:sp>
      <p:sp>
        <p:nvSpPr>
          <p:cNvPr id="282" name="Line 14"/>
          <p:cNvSpPr/>
          <p:nvPr/>
        </p:nvSpPr>
        <p:spPr>
          <a:xfrm>
            <a:off x="4125240" y="3577320"/>
            <a:ext cx="4900320" cy="1440"/>
          </a:xfrm>
          <a:prstGeom prst="line">
            <a:avLst/>
          </a:prstGeom>
          <a:ln w="9360">
            <a:solidFill>
              <a:srgbClr val="000000"/>
            </a:solidFill>
            <a:round/>
          </a:ln>
        </p:spPr>
      </p:sp>
      <p:sp>
        <p:nvSpPr>
          <p:cNvPr id="283" name="CustomShape 15"/>
          <p:cNvSpPr/>
          <p:nvPr/>
        </p:nvSpPr>
        <p:spPr>
          <a:xfrm>
            <a:off x="5089320" y="1856880"/>
            <a:ext cx="1386360" cy="396000"/>
          </a:xfrm>
          <a:prstGeom prst="curvedDownArrow">
            <a:avLst>
              <a:gd fmla="val 5000" name="adj1"/>
              <a:gd fmla="val 11728" name="adj2"/>
              <a:gd fmla="val 5000" name="adj3"/>
            </a:avLst>
          </a:prstGeom>
          <a:gradFill>
            <a:gsLst>
              <a:gs pos="0">
                <a:srgbClr val="2e5f99"/>
              </a:gs>
              <a:gs pos="100000">
                <a:srgbClr val="397bca"/>
              </a:gs>
            </a:gsLst>
            <a:lin ang="16200000"/>
          </a:gradFill>
        </p:spPr>
        <p:txBody>
          <a:bodyPr anchor="ctr" bIns="54720" lIns="109800" rIns="109800" tIns="54720"/>
          <a:p>
            <a:pPr algn="ctr">
              <a:lnSpc>
                <a:spcPct val="100000"/>
              </a:lnSpc>
            </a:pPr>
            <a:r>
              <a:rPr lang="en-US">
                <a:solidFill>
                  <a:srgbClr val="000000"/>
                </a:solidFill>
                <a:latin typeface="Calibri"/>
              </a:rPr>
              <a:t>Solve</a:t>
            </a:r>
            <a:endParaRPr/>
          </a:p>
        </p:txBody>
      </p:sp>
      <p:sp>
        <p:nvSpPr>
          <p:cNvPr id="284" name="CustomShape 16"/>
          <p:cNvSpPr/>
          <p:nvPr/>
        </p:nvSpPr>
        <p:spPr>
          <a:xfrm>
            <a:off x="1881720" y="4221000"/>
            <a:ext cx="1066320" cy="614160"/>
          </a:xfrm>
          <a:prstGeom prst="roundRect">
            <a:avLst>
              <a:gd fmla="val 3600" name="adj"/>
            </a:avLst>
          </a:prstGeom>
          <a:gradFill>
            <a:gsLst>
              <a:gs pos="0">
                <a:srgbClr val="bcbcbc"/>
              </a:gs>
              <a:gs pos="100000">
                <a:srgbClr val="ededed"/>
              </a:gs>
            </a:gsLst>
            <a:lin ang="16200000"/>
          </a:gradFill>
          <a:ln w="9360">
            <a:solidFill>
              <a:srgbClr val="000000"/>
            </a:solidFill>
            <a:round/>
          </a:ln>
        </p:spPr>
        <p:txBody>
          <a:bodyPr anchor="ctr" bIns="54720" lIns="109800" rIns="109800" tIns="54720"/>
          <a:p>
            <a:pPr algn="ctr"/>
            <a:r>
              <a:rPr lang="en-US" sz="1600">
                <a:solidFill>
                  <a:srgbClr val="000000"/>
                </a:solidFill>
                <a:latin typeface="Lucida Console"/>
              </a:rPr>
              <a:t>a==null</a:t>
            </a:r>
            <a:endParaRPr/>
          </a:p>
        </p:txBody>
      </p:sp>
      <p:sp>
        <p:nvSpPr>
          <p:cNvPr id="285" name="CustomShape 17"/>
          <p:cNvSpPr/>
          <p:nvPr/>
        </p:nvSpPr>
        <p:spPr>
          <a:xfrm>
            <a:off x="3043800" y="4310280"/>
            <a:ext cx="317880" cy="364680"/>
          </a:xfrm>
          <a:prstGeom prst="rect">
            <a:avLst/>
          </a:prstGeom>
        </p:spPr>
        <p:txBody>
          <a:bodyPr bIns="45000" lIns="90000" rIns="90000" tIns="45000" wrap="none"/>
          <a:p>
            <a:pPr algn="ctr"/>
            <a:r>
              <a:rPr lang="en-US">
                <a:solidFill>
                  <a:srgbClr val="000000"/>
                </a:solidFill>
                <a:latin typeface="Lucida Console"/>
              </a:rPr>
              <a:t>T</a:t>
            </a:r>
            <a:endParaRPr/>
          </a:p>
        </p:txBody>
      </p:sp>
      <p:sp>
        <p:nvSpPr>
          <p:cNvPr id="286" name="CustomShape 18"/>
          <p:cNvSpPr/>
          <p:nvPr/>
        </p:nvSpPr>
        <p:spPr>
          <a:xfrm>
            <a:off x="1408320" y="4365000"/>
            <a:ext cx="317880" cy="364680"/>
          </a:xfrm>
          <a:prstGeom prst="rect">
            <a:avLst/>
          </a:prstGeom>
        </p:spPr>
        <p:txBody>
          <a:bodyPr bIns="45000" lIns="90000" rIns="90000" tIns="45000" wrap="none"/>
          <a:p>
            <a:pPr algn="ctr"/>
            <a:r>
              <a:rPr lang="en-US">
                <a:solidFill>
                  <a:srgbClr val="000000"/>
                </a:solidFill>
                <a:latin typeface="Lucida Console"/>
              </a:rPr>
              <a:t>F</a:t>
            </a:r>
            <a:endParaRPr/>
          </a:p>
        </p:txBody>
      </p:sp>
      <p:sp>
        <p:nvSpPr>
          <p:cNvPr id="287" name="CustomShape 19"/>
          <p:cNvSpPr/>
          <p:nvPr/>
        </p:nvSpPr>
        <p:spPr>
          <a:xfrm>
            <a:off x="3224160" y="4869000"/>
            <a:ext cx="271080" cy="228240"/>
          </a:xfrm>
          <a:prstGeom prst="ellipse">
            <a:avLst/>
          </a:prstGeom>
          <a:solidFill>
            <a:srgbClr val="00b050"/>
          </a:solidFill>
        </p:spPr>
      </p:sp>
      <p:cxnSp>
        <p:nvCxnSpPr>
          <p:cNvPr id="288" name="Line 20"/>
          <p:cNvCxnSpPr/>
          <p:nvPr/>
        </p:nvCxnSpPr>
        <p:spPr>
          <xfrm>
            <a:off x="0" y="0"/>
            <a:ext cx="360" cy="360"/>
          </xfrm>
          <a:prstGeom prst="line">
            <a:avLst/>
          </a:prstGeom>
          <a:ln w="9360">
            <a:solidFill>
              <a:srgbClr val="000000"/>
            </a:solidFill>
            <a:round/>
            <a:tailEnd len="med" type="triangle" w="med"/>
          </a:ln>
        </p:spPr>
      </p:cxnSp>
      <p:cxnSp>
        <p:nvCxnSpPr>
          <p:cNvPr id="289" name="Line 21"/>
          <p:cNvCxnSpPr/>
          <p:nvPr/>
        </p:nvCxnSpPr>
        <p:spPr>
          <xfrm>
            <a:off x="0" y="0"/>
            <a:ext cx="360" cy="360"/>
          </xfrm>
          <a:prstGeom prst="line">
            <a:avLst/>
          </a:prstGeom>
          <a:ln w="9360">
            <a:solidFill>
              <a:srgbClr val="000000"/>
            </a:solidFill>
            <a:round/>
            <a:tailEnd len="med" type="triangle" w="med"/>
          </a:ln>
        </p:spPr>
      </p:cxnSp>
      <p:sp>
        <p:nvSpPr>
          <p:cNvPr id="290" name="CustomShape 22"/>
          <p:cNvSpPr/>
          <p:nvPr/>
        </p:nvSpPr>
        <p:spPr>
          <a:xfrm>
            <a:off x="1318680" y="4897800"/>
            <a:ext cx="328680" cy="395280"/>
          </a:xfrm>
          <a:prstGeom prst="rect">
            <a:avLst/>
          </a:prstGeom>
        </p:spPr>
        <p:txBody>
          <a:bodyPr bIns="45000" lIns="90000" rIns="90000" tIns="45000" wrap="none"/>
          <a:p>
            <a:r>
              <a:rPr b="1" lang="en-US" sz="2000">
                <a:solidFill>
                  <a:srgbClr val="000000"/>
                </a:solidFill>
                <a:latin typeface="Calibri"/>
              </a:rPr>
              <a:t>?</a:t>
            </a:r>
            <a:endParaRPr/>
          </a:p>
        </p:txBody>
      </p:sp>
      <p:sp>
        <p:nvSpPr>
          <p:cNvPr id="291" name="CustomShape 23"/>
          <p:cNvSpPr/>
          <p:nvPr/>
        </p:nvSpPr>
        <p:spPr>
          <a:xfrm>
            <a:off x="-205200" y="1340640"/>
            <a:ext cx="4745160" cy="395280"/>
          </a:xfrm>
          <a:prstGeom prst="rect">
            <a:avLst/>
          </a:prstGeom>
        </p:spPr>
        <p:txBody>
          <a:bodyPr bIns="45000" lIns="90000" rIns="90000" tIns="45000" wrap="none"/>
          <a:p>
            <a:r>
              <a:rPr lang="en-US" sz="2000">
                <a:solidFill>
                  <a:srgbClr val="000000"/>
                </a:solidFill>
                <a:latin typeface="Calibri"/>
              </a:rPr>
              <a:t>Example from Microsoft SE Tool PEX</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Symbolic Execution (SE)</a:t>
            </a:r>
            <a:endParaRPr/>
          </a:p>
        </p:txBody>
      </p:sp>
      <p:sp>
        <p:nvSpPr>
          <p:cNvPr id="293" name="CustomShape 2"/>
          <p:cNvSpPr/>
          <p:nvPr/>
        </p:nvSpPr>
        <p:spPr>
          <a:xfrm>
            <a:off x="105840" y="1743480"/>
            <a:ext cx="4114440" cy="692280"/>
          </a:xfrm>
          <a:prstGeom prst="rect">
            <a:avLst/>
          </a:prstGeom>
        </p:spPr>
        <p:txBody>
          <a:bodyPr bIns="45000" lIns="54720" rIns="90000" tIns="91440"/>
          <a:p>
            <a:pPr>
              <a:lnSpc>
                <a:spcPct val="100000"/>
              </a:lnSpc>
            </a:pPr>
            <a:r>
              <a:rPr b="1" lang="en-US" sz="2200">
                <a:solidFill>
                  <a:srgbClr val="000000"/>
                </a:solidFill>
                <a:latin typeface="Calibri"/>
              </a:rPr>
              <a:t>Code to generate inputs for:</a:t>
            </a:r>
            <a:endParaRPr/>
          </a:p>
        </p:txBody>
      </p:sp>
      <p:sp>
        <p:nvSpPr>
          <p:cNvPr id="294" name="CustomShape 3"/>
          <p:cNvSpPr/>
          <p:nvPr/>
        </p:nvSpPr>
        <p:spPr>
          <a:xfrm>
            <a:off x="3992040" y="2363040"/>
            <a:ext cx="2066400" cy="314352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p:txBody>
      </p:sp>
      <p:sp>
        <p:nvSpPr>
          <p:cNvPr id="295" name="CustomShape 4"/>
          <p:cNvSpPr/>
          <p:nvPr/>
        </p:nvSpPr>
        <p:spPr>
          <a:xfrm>
            <a:off x="6807600" y="2358360"/>
            <a:ext cx="2212920" cy="3448440"/>
          </a:xfrm>
          <a:prstGeom prst="rect">
            <a:avLst/>
          </a:prstGeom>
        </p:spPr>
        <p:txBody>
          <a:bodyPr bIns="45000" lIns="54720" rIns="90000" tIns="91440"/>
          <a:p>
            <a:r>
              <a:rPr b="1" lang="en-US" sz="1600">
                <a:solidFill>
                  <a:srgbClr val="000000"/>
                </a:solidFill>
                <a:latin typeface="Calibri"/>
              </a:rPr>
              <a:t>Observed constraints</a:t>
            </a:r>
            <a:endParaRPr/>
          </a:p>
          <a:p>
            <a:endParaRPr/>
          </a:p>
          <a:p>
            <a:r>
              <a:rPr lang="en-US" sz="1600">
                <a:solidFill>
                  <a:srgbClr val="000000"/>
                </a:solidFill>
                <a:latin typeface="Lucida Console"/>
              </a:rPr>
              <a:t>a==null</a:t>
            </a:r>
            <a:endParaRPr/>
          </a:p>
          <a:p>
            <a:r>
              <a:rPr lang="en-US" sz="1600">
                <a:solidFill>
                  <a:srgbClr val="000000"/>
                </a:solidFill>
                <a:latin typeface="Lucida Console"/>
              </a:rPr>
              <a:t>a!=null &amp;&amp;</a:t>
            </a:r>
            <a:endParaRPr/>
          </a:p>
          <a:p>
            <a:r>
              <a:rPr lang="en-US" sz="1600">
                <a:solidFill>
                  <a:srgbClr val="000000"/>
                </a:solidFill>
                <a:latin typeface="Lucida Console"/>
              </a:rPr>
              <a:t>!(a.length&gt;0)</a:t>
            </a:r>
            <a:endParaRPr/>
          </a:p>
        </p:txBody>
      </p:sp>
      <p:sp>
        <p:nvSpPr>
          <p:cNvPr id="296" name="CustomShape 5"/>
          <p:cNvSpPr/>
          <p:nvPr/>
        </p:nvSpPr>
        <p:spPr>
          <a:xfrm>
            <a:off x="5973120" y="2359800"/>
            <a:ext cx="839880" cy="3136680"/>
          </a:xfrm>
          <a:prstGeom prst="rect">
            <a:avLst/>
          </a:prstGeom>
        </p:spPr>
        <p:txBody>
          <a:bodyPr bIns="45000" lIns="54720" rIns="90000" tIns="91440"/>
          <a:p>
            <a:r>
              <a:rPr b="1" lang="en-US" sz="1600">
                <a:solidFill>
                  <a:srgbClr val="000000"/>
                </a:solidFill>
                <a:latin typeface="Calibri"/>
              </a:rPr>
              <a:t>Inputs</a:t>
            </a:r>
            <a:endParaRPr/>
          </a:p>
          <a:p>
            <a:endParaRPr/>
          </a:p>
          <a:p>
            <a:r>
              <a:rPr lang="en-US" sz="1600">
                <a:solidFill>
                  <a:srgbClr val="000000"/>
                </a:solidFill>
                <a:latin typeface="Lucida Console"/>
              </a:rPr>
              <a:t>null</a:t>
            </a:r>
            <a:endParaRPr/>
          </a:p>
          <a:p>
            <a:endParaRPr/>
          </a:p>
          <a:p>
            <a:r>
              <a:rPr lang="en-US" sz="1600">
                <a:solidFill>
                  <a:srgbClr val="000000"/>
                </a:solidFill>
                <a:latin typeface="Lucida Console"/>
              </a:rPr>
              <a:t>{}</a:t>
            </a:r>
            <a:endParaRPr/>
          </a:p>
          <a:p>
            <a:endParaRPr/>
          </a:p>
        </p:txBody>
      </p:sp>
      <p:sp>
        <p:nvSpPr>
          <p:cNvPr id="297" name="Line 6"/>
          <p:cNvSpPr/>
          <p:nvPr/>
        </p:nvSpPr>
        <p:spPr>
          <a:xfrm>
            <a:off x="4120200" y="2674080"/>
            <a:ext cx="4900680" cy="1440"/>
          </a:xfrm>
          <a:prstGeom prst="line">
            <a:avLst/>
          </a:prstGeom>
          <a:ln w="9360">
            <a:solidFill>
              <a:srgbClr val="000000"/>
            </a:solidFill>
            <a:round/>
          </a:ln>
        </p:spPr>
      </p:sp>
      <p:sp>
        <p:nvSpPr>
          <p:cNvPr id="298" name="Line 7"/>
          <p:cNvSpPr/>
          <p:nvPr/>
        </p:nvSpPr>
        <p:spPr>
          <a:xfrm>
            <a:off x="6077880" y="2259720"/>
            <a:ext cx="0" cy="3271680"/>
          </a:xfrm>
          <a:prstGeom prst="line">
            <a:avLst/>
          </a:prstGeom>
          <a:ln w="9360">
            <a:solidFill>
              <a:srgbClr val="000000"/>
            </a:solidFill>
            <a:round/>
          </a:ln>
        </p:spPr>
      </p:sp>
      <p:sp>
        <p:nvSpPr>
          <p:cNvPr id="299" name="Line 8"/>
          <p:cNvSpPr/>
          <p:nvPr/>
        </p:nvSpPr>
        <p:spPr>
          <a:xfrm>
            <a:off x="4115520" y="3054960"/>
            <a:ext cx="4900680" cy="1800"/>
          </a:xfrm>
          <a:prstGeom prst="line">
            <a:avLst/>
          </a:prstGeom>
          <a:ln w="9360">
            <a:solidFill>
              <a:srgbClr val="000000"/>
            </a:solidFill>
            <a:round/>
          </a:ln>
        </p:spPr>
      </p:sp>
      <p:sp>
        <p:nvSpPr>
          <p:cNvPr id="300" name="Line 9"/>
          <p:cNvSpPr/>
          <p:nvPr/>
        </p:nvSpPr>
        <p:spPr>
          <a:xfrm>
            <a:off x="6744600" y="2255040"/>
            <a:ext cx="0" cy="3271680"/>
          </a:xfrm>
          <a:prstGeom prst="line">
            <a:avLst/>
          </a:prstGeom>
          <a:ln w="9360">
            <a:solidFill>
              <a:srgbClr val="000000"/>
            </a:solidFill>
            <a:round/>
          </a:ln>
        </p:spPr>
      </p:sp>
      <p:sp>
        <p:nvSpPr>
          <p:cNvPr id="301" name="CustomShape 10"/>
          <p:cNvSpPr/>
          <p:nvPr/>
        </p:nvSpPr>
        <p:spPr>
          <a:xfrm>
            <a:off x="6476040" y="1856880"/>
            <a:ext cx="2224800" cy="396000"/>
          </a:xfrm>
          <a:prstGeom prst="curvedDownArrow">
            <a:avLst>
              <a:gd fmla="val 5000" name="adj1"/>
              <a:gd fmla="val 11728" name="adj2"/>
              <a:gd fmla="val 5000" name="adj3"/>
            </a:avLst>
          </a:prstGeom>
          <a:gradFill>
            <a:gsLst>
              <a:gs pos="0">
                <a:srgbClr val="2e5f99"/>
              </a:gs>
              <a:gs pos="100000">
                <a:srgbClr val="397bca"/>
              </a:gs>
            </a:gsLst>
            <a:lin ang="16200000"/>
          </a:gradFill>
        </p:spPr>
        <p:txBody>
          <a:bodyPr anchor="ctr" bIns="54720" lIns="109800" rIns="109800" tIns="54720"/>
          <a:p>
            <a:pPr algn="ctr">
              <a:lnSpc>
                <a:spcPct val="100000"/>
              </a:lnSpc>
            </a:pPr>
            <a:r>
              <a:rPr lang="en-US">
                <a:solidFill>
                  <a:srgbClr val="000000"/>
                </a:solidFill>
                <a:latin typeface="Calibri"/>
              </a:rPr>
              <a:t>Execute&amp;Monitor</a:t>
            </a:r>
            <a:endParaRPr/>
          </a:p>
        </p:txBody>
      </p:sp>
      <p:sp>
        <p:nvSpPr>
          <p:cNvPr id="302" name="CustomShape 11"/>
          <p:cNvSpPr/>
          <p:nvPr/>
        </p:nvSpPr>
        <p:spPr>
          <a:xfrm>
            <a:off x="286920" y="2223720"/>
            <a:ext cx="3732840" cy="1736280"/>
          </a:xfrm>
          <a:prstGeom prst="rect">
            <a:avLst/>
          </a:prstGeom>
          <a:solidFill>
            <a:srgbClr val="ffffff"/>
          </a:solidFill>
          <a:ln w="25560">
            <a:solidFill>
              <a:srgbClr val="000000"/>
            </a:solidFill>
            <a:round/>
          </a:ln>
        </p:spPr>
        <p:txBody>
          <a:bodyPr bIns="45000" lIns="90000" rIns="90000" tIns="45000"/>
          <a:p>
            <a:r>
              <a:rPr lang="en-US">
                <a:solidFill>
                  <a:srgbClr val="000000"/>
                </a:solidFill>
                <a:latin typeface="Courier New"/>
              </a:rPr>
              <a:t>void </a:t>
            </a:r>
            <a:r>
              <a:rPr b="1" lang="en-US">
                <a:solidFill>
                  <a:srgbClr val="000000"/>
                </a:solidFill>
                <a:latin typeface="Courier New"/>
              </a:rPr>
              <a:t>coverMe</a:t>
            </a:r>
            <a:r>
              <a:rPr lang="en-US">
                <a:solidFill>
                  <a:srgbClr val="000000"/>
                </a:solidFill>
                <a:latin typeface="Courier New"/>
              </a:rPr>
              <a:t>(int[] a) {</a:t>
            </a:r>
            <a:endParaRPr/>
          </a:p>
          <a:p>
            <a:r>
              <a:rPr lang="en-US">
                <a:solidFill>
                  <a:srgbClr val="000000"/>
                </a:solidFill>
                <a:latin typeface="Courier New"/>
              </a:rPr>
              <a:t>  </a:t>
            </a:r>
            <a:r>
              <a:rPr lang="en-US">
                <a:solidFill>
                  <a:srgbClr val="000000"/>
                </a:solidFill>
                <a:latin typeface="Courier New"/>
              </a:rPr>
              <a:t>if (a == null) return;</a:t>
            </a:r>
            <a:endParaRPr/>
          </a:p>
          <a:p>
            <a:r>
              <a:rPr lang="en-US">
                <a:solidFill>
                  <a:srgbClr val="000000"/>
                </a:solidFill>
                <a:latin typeface="Courier New"/>
              </a:rPr>
              <a:t>  </a:t>
            </a:r>
            <a:r>
              <a:rPr lang="en-US">
                <a:solidFill>
                  <a:srgbClr val="000000"/>
                </a:solidFill>
                <a:latin typeface="Courier New"/>
              </a:rPr>
              <a:t>if (a.length &gt; 0)</a:t>
            </a:r>
            <a:endParaRPr/>
          </a:p>
          <a:p>
            <a:r>
              <a:rPr lang="en-US">
                <a:solidFill>
                  <a:srgbClr val="000000"/>
                </a:solidFill>
                <a:latin typeface="Courier New"/>
              </a:rPr>
              <a:t>    </a:t>
            </a:r>
            <a:r>
              <a:rPr lang="en-US">
                <a:solidFill>
                  <a:srgbClr val="000000"/>
                </a:solidFill>
                <a:latin typeface="Courier New"/>
              </a:rPr>
              <a:t>if (a[0] == </a:t>
            </a:r>
            <a:r>
              <a:rPr lang="en-US">
                <a:solidFill>
                  <a:srgbClr val="000000"/>
                </a:solidFill>
                <a:latin typeface="Courier New"/>
              </a:rPr>
              <a:t>1234567890</a:t>
            </a:r>
            <a:r>
              <a:rPr lang="en-US">
                <a:solidFill>
                  <a:srgbClr val="000000"/>
                </a:solidFill>
                <a:latin typeface="Courier New"/>
              </a:rPr>
              <a:t>)</a:t>
            </a:r>
            <a:endParaRPr/>
          </a:p>
          <a:p>
            <a:r>
              <a:rPr lang="en-US">
                <a:solidFill>
                  <a:srgbClr val="000000"/>
                </a:solidFill>
                <a:latin typeface="Courier New"/>
              </a:rPr>
              <a:t>      </a:t>
            </a:r>
            <a:r>
              <a:rPr lang="en-US">
                <a:solidFill>
                  <a:srgbClr val="000000"/>
                </a:solidFill>
                <a:latin typeface="Courier New"/>
              </a:rPr>
              <a:t>throw new Exception("bug");</a:t>
            </a:r>
            <a:endParaRPr/>
          </a:p>
          <a:p>
            <a:r>
              <a:rPr lang="en-US">
                <a:solidFill>
                  <a:srgbClr val="000000"/>
                </a:solidFill>
                <a:latin typeface="Courier New"/>
              </a:rPr>
              <a:t>}</a:t>
            </a:r>
            <a:endParaRPr/>
          </a:p>
        </p:txBody>
      </p:sp>
      <p:sp>
        <p:nvSpPr>
          <p:cNvPr id="303" name="CustomShape 12"/>
          <p:cNvSpPr/>
          <p:nvPr/>
        </p:nvSpPr>
        <p:spPr>
          <a:xfrm>
            <a:off x="3992040" y="2363040"/>
            <a:ext cx="2066400" cy="314352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a:p>
            <a:r>
              <a:rPr lang="en-US" sz="1600">
                <a:solidFill>
                  <a:srgbClr val="000000"/>
                </a:solidFill>
                <a:latin typeface="Lucida Console"/>
              </a:rPr>
              <a:t>a!=null</a:t>
            </a:r>
            <a:endParaRPr/>
          </a:p>
          <a:p>
            <a:r>
              <a:rPr lang="en-US" sz="1600">
                <a:solidFill>
                  <a:srgbClr val="000000"/>
                </a:solidFill>
                <a:latin typeface="Lucida Console"/>
              </a:rPr>
              <a:t>       </a:t>
            </a:r>
            <a:endParaRPr/>
          </a:p>
        </p:txBody>
      </p:sp>
      <p:sp>
        <p:nvSpPr>
          <p:cNvPr id="304" name="CustomShape 13"/>
          <p:cNvSpPr/>
          <p:nvPr/>
        </p:nvSpPr>
        <p:spPr>
          <a:xfrm>
            <a:off x="4418640" y="1521720"/>
            <a:ext cx="4480200" cy="639720"/>
          </a:xfrm>
          <a:prstGeom prst="curvedDownArrow">
            <a:avLst>
              <a:gd fmla="val 5000" name="adj1"/>
              <a:gd fmla="val 11728" name="adj2"/>
              <a:gd fmla="val 5000" name="adj3"/>
            </a:avLst>
          </a:prstGeom>
          <a:gradFill>
            <a:gsLst>
              <a:gs pos="0">
                <a:srgbClr val="2988a1"/>
              </a:gs>
              <a:gs pos="100000">
                <a:srgbClr val="34b3d5"/>
              </a:gs>
            </a:gsLst>
            <a:lin ang="16200000"/>
          </a:gradFill>
        </p:spPr>
        <p:txBody>
          <a:bodyPr anchor="ctr" bIns="54720" lIns="109800" rIns="109800" tIns="54720"/>
          <a:p>
            <a:pPr algn="ctr">
              <a:lnSpc>
                <a:spcPct val="100000"/>
              </a:lnSpc>
            </a:pPr>
            <a:r>
              <a:rPr lang="en-US">
                <a:solidFill>
                  <a:srgbClr val="000000"/>
                </a:solidFill>
                <a:latin typeface="Calibri"/>
              </a:rPr>
              <a:t>Choose next path</a:t>
            </a:r>
            <a:endParaRPr/>
          </a:p>
          <a:p>
            <a:pPr algn="ctr">
              <a:lnSpc>
                <a:spcPct val="100000"/>
              </a:lnSpc>
            </a:pPr>
            <a:endParaRPr/>
          </a:p>
        </p:txBody>
      </p:sp>
      <p:sp>
        <p:nvSpPr>
          <p:cNvPr id="305" name="Line 14"/>
          <p:cNvSpPr/>
          <p:nvPr/>
        </p:nvSpPr>
        <p:spPr>
          <a:xfrm>
            <a:off x="4125240" y="3577320"/>
            <a:ext cx="4900320" cy="1440"/>
          </a:xfrm>
          <a:prstGeom prst="line">
            <a:avLst/>
          </a:prstGeom>
          <a:ln w="9360">
            <a:solidFill>
              <a:srgbClr val="000000"/>
            </a:solidFill>
            <a:round/>
          </a:ln>
        </p:spPr>
      </p:sp>
      <p:sp>
        <p:nvSpPr>
          <p:cNvPr id="306" name="CustomShape 15"/>
          <p:cNvSpPr/>
          <p:nvPr/>
        </p:nvSpPr>
        <p:spPr>
          <a:xfrm>
            <a:off x="5089320" y="1856880"/>
            <a:ext cx="1386360" cy="396000"/>
          </a:xfrm>
          <a:prstGeom prst="curvedDownArrow">
            <a:avLst>
              <a:gd fmla="val 5000" name="adj1"/>
              <a:gd fmla="val 11728" name="adj2"/>
              <a:gd fmla="val 5000" name="adj3"/>
            </a:avLst>
          </a:prstGeom>
          <a:gradFill>
            <a:gsLst>
              <a:gs pos="0">
                <a:srgbClr val="2e5f99"/>
              </a:gs>
              <a:gs pos="100000">
                <a:srgbClr val="397bca"/>
              </a:gs>
            </a:gsLst>
            <a:lin ang="16200000"/>
          </a:gradFill>
        </p:spPr>
        <p:txBody>
          <a:bodyPr anchor="ctr" bIns="54720" lIns="109800" rIns="109800" tIns="54720"/>
          <a:p>
            <a:pPr algn="ctr">
              <a:lnSpc>
                <a:spcPct val="100000"/>
              </a:lnSpc>
            </a:pPr>
            <a:r>
              <a:rPr lang="en-US">
                <a:solidFill>
                  <a:srgbClr val="000000"/>
                </a:solidFill>
                <a:latin typeface="Calibri"/>
              </a:rPr>
              <a:t>Solve</a:t>
            </a:r>
            <a:endParaRPr/>
          </a:p>
        </p:txBody>
      </p:sp>
      <p:sp>
        <p:nvSpPr>
          <p:cNvPr id="307" name="CustomShape 16"/>
          <p:cNvSpPr/>
          <p:nvPr/>
        </p:nvSpPr>
        <p:spPr>
          <a:xfrm>
            <a:off x="1881720" y="4221000"/>
            <a:ext cx="1066320" cy="614160"/>
          </a:xfrm>
          <a:prstGeom prst="roundRect">
            <a:avLst>
              <a:gd fmla="val 3600" name="adj"/>
            </a:avLst>
          </a:prstGeom>
          <a:gradFill>
            <a:gsLst>
              <a:gs pos="0">
                <a:srgbClr val="bcbcbc"/>
              </a:gs>
              <a:gs pos="100000">
                <a:srgbClr val="ededed"/>
              </a:gs>
            </a:gsLst>
            <a:lin ang="16200000"/>
          </a:gradFill>
          <a:ln w="9360">
            <a:solidFill>
              <a:srgbClr val="000000"/>
            </a:solidFill>
            <a:round/>
          </a:ln>
        </p:spPr>
        <p:txBody>
          <a:bodyPr anchor="ctr" bIns="54720" lIns="109800" rIns="109800" tIns="54720"/>
          <a:p>
            <a:pPr algn="ctr"/>
            <a:r>
              <a:rPr lang="en-US" sz="1600">
                <a:solidFill>
                  <a:srgbClr val="000000"/>
                </a:solidFill>
                <a:latin typeface="Lucida Console"/>
              </a:rPr>
              <a:t>a==null</a:t>
            </a:r>
            <a:endParaRPr/>
          </a:p>
        </p:txBody>
      </p:sp>
      <p:sp>
        <p:nvSpPr>
          <p:cNvPr id="308" name="CustomShape 17"/>
          <p:cNvSpPr/>
          <p:nvPr/>
        </p:nvSpPr>
        <p:spPr>
          <a:xfrm>
            <a:off x="3043800" y="4310280"/>
            <a:ext cx="317880" cy="364680"/>
          </a:xfrm>
          <a:prstGeom prst="rect">
            <a:avLst/>
          </a:prstGeom>
        </p:spPr>
        <p:txBody>
          <a:bodyPr bIns="45000" lIns="90000" rIns="90000" tIns="45000" wrap="none"/>
          <a:p>
            <a:pPr algn="ctr"/>
            <a:r>
              <a:rPr lang="en-US">
                <a:solidFill>
                  <a:srgbClr val="000000"/>
                </a:solidFill>
                <a:latin typeface="Lucida Console"/>
              </a:rPr>
              <a:t>T</a:t>
            </a:r>
            <a:endParaRPr/>
          </a:p>
        </p:txBody>
      </p:sp>
      <p:sp>
        <p:nvSpPr>
          <p:cNvPr id="309" name="CustomShape 18"/>
          <p:cNvSpPr/>
          <p:nvPr/>
        </p:nvSpPr>
        <p:spPr>
          <a:xfrm>
            <a:off x="1408320" y="4365000"/>
            <a:ext cx="317880" cy="364680"/>
          </a:xfrm>
          <a:prstGeom prst="rect">
            <a:avLst/>
          </a:prstGeom>
        </p:spPr>
        <p:txBody>
          <a:bodyPr bIns="45000" lIns="90000" rIns="90000" tIns="45000" wrap="none"/>
          <a:p>
            <a:pPr algn="ctr"/>
            <a:r>
              <a:rPr lang="en-US">
                <a:solidFill>
                  <a:srgbClr val="000000"/>
                </a:solidFill>
                <a:latin typeface="Lucida Console"/>
              </a:rPr>
              <a:t>F</a:t>
            </a:r>
            <a:endParaRPr/>
          </a:p>
        </p:txBody>
      </p:sp>
      <p:sp>
        <p:nvSpPr>
          <p:cNvPr id="310" name="CustomShape 19"/>
          <p:cNvSpPr/>
          <p:nvPr/>
        </p:nvSpPr>
        <p:spPr>
          <a:xfrm>
            <a:off x="3224160" y="4869000"/>
            <a:ext cx="271080" cy="228240"/>
          </a:xfrm>
          <a:prstGeom prst="ellipse">
            <a:avLst/>
          </a:prstGeom>
          <a:solidFill>
            <a:srgbClr val="00b050"/>
          </a:solidFill>
        </p:spPr>
      </p:sp>
      <p:sp>
        <p:nvSpPr>
          <p:cNvPr id="311" name="CustomShape 20"/>
          <p:cNvSpPr/>
          <p:nvPr/>
        </p:nvSpPr>
        <p:spPr>
          <a:xfrm>
            <a:off x="572040" y="4891680"/>
            <a:ext cx="1316160" cy="639000"/>
          </a:xfrm>
          <a:prstGeom prst="roundRect">
            <a:avLst>
              <a:gd fmla="val 3600" name="adj"/>
            </a:avLst>
          </a:prstGeom>
          <a:gradFill>
            <a:gsLst>
              <a:gs pos="0">
                <a:srgbClr val="bcbcbc"/>
              </a:gs>
              <a:gs pos="100000">
                <a:srgbClr val="ededed"/>
              </a:gs>
            </a:gsLst>
            <a:lin ang="16200000"/>
          </a:gradFill>
          <a:ln w="9360">
            <a:solidFill>
              <a:srgbClr val="000000"/>
            </a:solidFill>
            <a:round/>
          </a:ln>
        </p:spPr>
        <p:txBody>
          <a:bodyPr anchor="ctr" bIns="54720" lIns="109800" rIns="109800" tIns="54720"/>
          <a:p>
            <a:pPr algn="ctr"/>
            <a:r>
              <a:rPr lang="en-US" sz="1600">
                <a:solidFill>
                  <a:srgbClr val="000000"/>
                </a:solidFill>
                <a:latin typeface="Lucida Console"/>
              </a:rPr>
              <a:t>a.length&gt;0</a:t>
            </a:r>
            <a:endParaRPr/>
          </a:p>
        </p:txBody>
      </p:sp>
      <p:sp>
        <p:nvSpPr>
          <p:cNvPr id="312" name="CustomShape 21"/>
          <p:cNvSpPr/>
          <p:nvPr/>
        </p:nvSpPr>
        <p:spPr>
          <a:xfrm>
            <a:off x="112680" y="5123520"/>
            <a:ext cx="317880" cy="364680"/>
          </a:xfrm>
          <a:prstGeom prst="rect">
            <a:avLst/>
          </a:prstGeom>
        </p:spPr>
        <p:txBody>
          <a:bodyPr bIns="45000" lIns="90000" rIns="90000" tIns="45000" wrap="none"/>
          <a:p>
            <a:pPr algn="ctr"/>
            <a:r>
              <a:rPr lang="en-US">
                <a:solidFill>
                  <a:srgbClr val="000000"/>
                </a:solidFill>
                <a:latin typeface="Lucida Console"/>
              </a:rPr>
              <a:t>F</a:t>
            </a:r>
            <a:endParaRPr/>
          </a:p>
        </p:txBody>
      </p:sp>
      <p:cxnSp>
        <p:nvCxnSpPr>
          <p:cNvPr id="313" name="Line 22"/>
          <p:cNvCxnSpPr/>
          <p:nvPr/>
        </p:nvCxnSpPr>
        <p:spPr>
          <xfrm>
            <a:off x="0" y="0"/>
            <a:ext cx="360" cy="360"/>
          </xfrm>
          <a:prstGeom prst="line">
            <a:avLst/>
          </a:prstGeom>
          <a:ln w="9360">
            <a:solidFill>
              <a:srgbClr val="000000"/>
            </a:solidFill>
            <a:round/>
            <a:tailEnd len="med" type="triangle" w="med"/>
          </a:ln>
        </p:spPr>
      </p:cxnSp>
      <p:sp>
        <p:nvSpPr>
          <p:cNvPr id="314" name="CustomShape 23"/>
          <p:cNvSpPr/>
          <p:nvPr/>
        </p:nvSpPr>
        <p:spPr>
          <a:xfrm>
            <a:off x="87120" y="5648760"/>
            <a:ext cx="271080" cy="228240"/>
          </a:xfrm>
          <a:prstGeom prst="ellipse">
            <a:avLst/>
          </a:prstGeom>
          <a:solidFill>
            <a:srgbClr val="00b050"/>
          </a:solidFill>
        </p:spPr>
      </p:sp>
      <p:cxnSp>
        <p:nvCxnSpPr>
          <p:cNvPr id="315" name="Line 24"/>
          <p:cNvCxnSpPr/>
          <p:nvPr/>
        </p:nvCxnSpPr>
        <p:spPr>
          <xfrm>
            <a:off x="0" y="0"/>
            <a:ext cx="360" cy="360"/>
          </xfrm>
          <a:prstGeom prst="line">
            <a:avLst/>
          </a:prstGeom>
          <a:ln w="9360">
            <a:solidFill>
              <a:srgbClr val="000000"/>
            </a:solidFill>
            <a:round/>
            <a:tailEnd len="med" type="triangle" w="med"/>
          </a:ln>
        </p:spPr>
      </p:cxnSp>
      <p:cxnSp>
        <p:nvCxnSpPr>
          <p:cNvPr id="316" name="Line 25"/>
          <p:cNvCxnSpPr/>
          <p:nvPr/>
        </p:nvCxnSpPr>
        <p:spPr>
          <xfrm>
            <a:off x="0" y="0"/>
            <a:ext cx="360" cy="360"/>
          </xfrm>
          <a:prstGeom prst="line">
            <a:avLst/>
          </a:prstGeom>
          <a:ln w="9360">
            <a:solidFill>
              <a:srgbClr val="000000"/>
            </a:solidFill>
            <a:round/>
            <a:tailEnd len="med" type="triangle" w="med"/>
          </a:ln>
        </p:spPr>
      </p:cxnSp>
      <p:cxnSp>
        <p:nvCxnSpPr>
          <p:cNvPr id="317" name="Line 26"/>
          <p:cNvCxnSpPr/>
          <p:nvPr/>
        </p:nvCxnSpPr>
        <p:spPr>
          <xfrm>
            <a:off x="0" y="0"/>
            <a:ext cx="360" cy="360"/>
          </xfrm>
          <a:prstGeom prst="line">
            <a:avLst/>
          </a:prstGeom>
          <a:ln w="9360">
            <a:solidFill>
              <a:srgbClr val="000000"/>
            </a:solidFill>
            <a:round/>
            <a:tailEnd len="med" type="triangle" w="med"/>
          </a:ln>
        </p:spPr>
      </p:cxnSp>
      <p:sp>
        <p:nvSpPr>
          <p:cNvPr id="318" name="CustomShape 27"/>
          <p:cNvSpPr/>
          <p:nvPr/>
        </p:nvSpPr>
        <p:spPr>
          <a:xfrm>
            <a:off x="2098800" y="5648760"/>
            <a:ext cx="328680" cy="395280"/>
          </a:xfrm>
          <a:prstGeom prst="rect">
            <a:avLst/>
          </a:prstGeom>
        </p:spPr>
        <p:txBody>
          <a:bodyPr bIns="45000" lIns="90000" rIns="90000" tIns="45000" wrap="none"/>
          <a:p>
            <a:r>
              <a:rPr b="1" lang="en-US" sz="2000">
                <a:solidFill>
                  <a:srgbClr val="000000"/>
                </a:solidFill>
                <a:latin typeface="Calibri"/>
              </a:rPr>
              <a:t>?</a:t>
            </a:r>
            <a:endParaRPr/>
          </a:p>
        </p:txBody>
      </p:sp>
      <p:sp>
        <p:nvSpPr>
          <p:cNvPr id="319" name="CustomShape 28"/>
          <p:cNvSpPr/>
          <p:nvPr/>
        </p:nvSpPr>
        <p:spPr>
          <a:xfrm>
            <a:off x="-205200" y="1340640"/>
            <a:ext cx="4745160" cy="395280"/>
          </a:xfrm>
          <a:prstGeom prst="rect">
            <a:avLst/>
          </a:prstGeom>
        </p:spPr>
        <p:txBody>
          <a:bodyPr bIns="45000" lIns="90000" rIns="90000" tIns="45000" wrap="none"/>
          <a:p>
            <a:r>
              <a:rPr lang="en-US" sz="2000">
                <a:solidFill>
                  <a:srgbClr val="000000"/>
                </a:solidFill>
                <a:latin typeface="Calibri"/>
              </a:rPr>
              <a:t>Example from Microsoft SE Tool PEX</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Symbolic Execution (SE)</a:t>
            </a:r>
            <a:endParaRPr/>
          </a:p>
        </p:txBody>
      </p:sp>
      <p:sp>
        <p:nvSpPr>
          <p:cNvPr id="321" name="CustomShape 2"/>
          <p:cNvSpPr/>
          <p:nvPr/>
        </p:nvSpPr>
        <p:spPr>
          <a:xfrm>
            <a:off x="105840" y="1743480"/>
            <a:ext cx="4114440" cy="692280"/>
          </a:xfrm>
          <a:prstGeom prst="rect">
            <a:avLst/>
          </a:prstGeom>
        </p:spPr>
        <p:txBody>
          <a:bodyPr bIns="45000" lIns="54720" rIns="90000" tIns="91440"/>
          <a:p>
            <a:pPr>
              <a:lnSpc>
                <a:spcPct val="100000"/>
              </a:lnSpc>
            </a:pPr>
            <a:r>
              <a:rPr b="1" lang="en-US" sz="2200">
                <a:solidFill>
                  <a:srgbClr val="000000"/>
                </a:solidFill>
                <a:latin typeface="Calibri"/>
              </a:rPr>
              <a:t>Code to generate inputs for:</a:t>
            </a:r>
            <a:endParaRPr/>
          </a:p>
        </p:txBody>
      </p:sp>
      <p:sp>
        <p:nvSpPr>
          <p:cNvPr id="322" name="CustomShape 3"/>
          <p:cNvSpPr/>
          <p:nvPr/>
        </p:nvSpPr>
        <p:spPr>
          <a:xfrm>
            <a:off x="3992040" y="2363040"/>
            <a:ext cx="2066400" cy="314352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p:txBody>
      </p:sp>
      <p:sp>
        <p:nvSpPr>
          <p:cNvPr id="323" name="CustomShape 4"/>
          <p:cNvSpPr/>
          <p:nvPr/>
        </p:nvSpPr>
        <p:spPr>
          <a:xfrm>
            <a:off x="6807600" y="2358360"/>
            <a:ext cx="2212920" cy="3448440"/>
          </a:xfrm>
          <a:prstGeom prst="rect">
            <a:avLst/>
          </a:prstGeom>
        </p:spPr>
        <p:txBody>
          <a:bodyPr bIns="45000" lIns="54720" rIns="90000" tIns="91440"/>
          <a:p>
            <a:r>
              <a:rPr b="1" lang="en-US" sz="1600">
                <a:solidFill>
                  <a:srgbClr val="000000"/>
                </a:solidFill>
                <a:latin typeface="Calibri"/>
              </a:rPr>
              <a:t>Observed constraints</a:t>
            </a:r>
            <a:endParaRPr/>
          </a:p>
          <a:p>
            <a:endParaRPr/>
          </a:p>
          <a:p>
            <a:r>
              <a:rPr lang="en-US" sz="1600">
                <a:solidFill>
                  <a:srgbClr val="000000"/>
                </a:solidFill>
                <a:latin typeface="Lucida Console"/>
              </a:rPr>
              <a:t>a==null</a:t>
            </a:r>
            <a:endParaRPr/>
          </a:p>
          <a:p>
            <a:r>
              <a:rPr lang="en-US" sz="1600">
                <a:solidFill>
                  <a:srgbClr val="000000"/>
                </a:solidFill>
                <a:latin typeface="Lucida Console"/>
              </a:rPr>
              <a:t>a!=null &amp;&amp;</a:t>
            </a:r>
            <a:endParaRPr/>
          </a:p>
          <a:p>
            <a:r>
              <a:rPr lang="en-US" sz="1600">
                <a:solidFill>
                  <a:srgbClr val="000000"/>
                </a:solidFill>
                <a:latin typeface="Lucida Console"/>
              </a:rPr>
              <a:t>!(a.length&gt;0)         </a:t>
            </a:r>
            <a:endParaRPr/>
          </a:p>
          <a:p>
            <a:endParaRPr/>
          </a:p>
          <a:p>
            <a:r>
              <a:rPr lang="en-US" sz="1600">
                <a:solidFill>
                  <a:srgbClr val="000000"/>
                </a:solidFill>
                <a:latin typeface="Lucida Console"/>
              </a:rPr>
              <a:t>a!=null &amp;&amp;</a:t>
            </a:r>
            <a:endParaRPr/>
          </a:p>
          <a:p>
            <a:r>
              <a:rPr lang="en-US" sz="1600">
                <a:solidFill>
                  <a:srgbClr val="000000"/>
                </a:solidFill>
                <a:latin typeface="Lucida Console"/>
              </a:rPr>
              <a:t>a.length&gt;0 &amp;&amp;</a:t>
            </a:r>
            <a:endParaRPr/>
          </a:p>
          <a:p>
            <a:r>
              <a:rPr lang="en-US" sz="1600">
                <a:solidFill>
                  <a:srgbClr val="000000"/>
                </a:solidFill>
                <a:latin typeface="Lucida Console"/>
              </a:rPr>
              <a:t>a[0]!=</a:t>
            </a:r>
            <a:r>
              <a:rPr lang="en-US" sz="1600">
                <a:solidFill>
                  <a:srgbClr val="000000"/>
                </a:solidFill>
                <a:latin typeface="Lucida Console"/>
              </a:rPr>
              <a:t>1234567890</a:t>
            </a:r>
            <a:endParaRPr/>
          </a:p>
          <a:p>
            <a:endParaRPr/>
          </a:p>
          <a:p>
            <a:r>
              <a:rPr lang="en-US" sz="1600">
                <a:solidFill>
                  <a:srgbClr val="000000"/>
                </a:solidFill>
                <a:latin typeface="Lucida Console"/>
              </a:rPr>
              <a:t>a!=null &amp;&amp;</a:t>
            </a:r>
            <a:endParaRPr/>
          </a:p>
          <a:p>
            <a:r>
              <a:rPr lang="en-US" sz="1600">
                <a:solidFill>
                  <a:srgbClr val="000000"/>
                </a:solidFill>
                <a:latin typeface="Lucida Console"/>
              </a:rPr>
              <a:t>a.length&gt;0 &amp;&amp;</a:t>
            </a:r>
            <a:endParaRPr/>
          </a:p>
          <a:p>
            <a:r>
              <a:rPr lang="en-US" sz="1600">
                <a:solidFill>
                  <a:srgbClr val="000000"/>
                </a:solidFill>
                <a:latin typeface="Lucida Console"/>
              </a:rPr>
              <a:t>a[0]==</a:t>
            </a:r>
            <a:r>
              <a:rPr lang="en-US" sz="1600">
                <a:solidFill>
                  <a:srgbClr val="000000"/>
                </a:solidFill>
                <a:latin typeface="Lucida Console"/>
              </a:rPr>
              <a:t>1234567890</a:t>
            </a:r>
            <a:endParaRPr/>
          </a:p>
          <a:p>
            <a:endParaRPr/>
          </a:p>
        </p:txBody>
      </p:sp>
      <p:sp>
        <p:nvSpPr>
          <p:cNvPr id="324" name="CustomShape 5"/>
          <p:cNvSpPr/>
          <p:nvPr/>
        </p:nvSpPr>
        <p:spPr>
          <a:xfrm>
            <a:off x="5973120" y="2359800"/>
            <a:ext cx="839880" cy="3136680"/>
          </a:xfrm>
          <a:prstGeom prst="rect">
            <a:avLst/>
          </a:prstGeom>
        </p:spPr>
        <p:txBody>
          <a:bodyPr bIns="45000" lIns="54720" rIns="90000" tIns="91440"/>
          <a:p>
            <a:r>
              <a:rPr b="1" lang="en-US" sz="1600">
                <a:solidFill>
                  <a:srgbClr val="000000"/>
                </a:solidFill>
                <a:latin typeface="Calibri"/>
              </a:rPr>
              <a:t>Inputs</a:t>
            </a:r>
            <a:endParaRPr/>
          </a:p>
          <a:p>
            <a:endParaRPr/>
          </a:p>
          <a:p>
            <a:r>
              <a:rPr lang="en-US" sz="1600">
                <a:solidFill>
                  <a:srgbClr val="000000"/>
                </a:solidFill>
                <a:latin typeface="Lucida Console"/>
              </a:rPr>
              <a:t>null</a:t>
            </a:r>
            <a:endParaRPr/>
          </a:p>
          <a:p>
            <a:endParaRPr/>
          </a:p>
          <a:p>
            <a:r>
              <a:rPr lang="en-US" sz="1600">
                <a:solidFill>
                  <a:srgbClr val="000000"/>
                </a:solidFill>
                <a:latin typeface="Lucida Console"/>
              </a:rPr>
              <a:t>{}</a:t>
            </a:r>
            <a:endParaRPr/>
          </a:p>
          <a:p>
            <a:endParaRPr/>
          </a:p>
          <a:p>
            <a:r>
              <a:rPr lang="en-US" sz="1600">
                <a:solidFill>
                  <a:srgbClr val="000000"/>
                </a:solidFill>
                <a:latin typeface="Lucida Console"/>
              </a:rPr>
              <a:t>{0}</a:t>
            </a:r>
            <a:endParaRPr/>
          </a:p>
          <a:p>
            <a:endParaRPr/>
          </a:p>
          <a:p>
            <a:endParaRPr/>
          </a:p>
          <a:p>
            <a:endParaRPr/>
          </a:p>
          <a:p>
            <a:r>
              <a:rPr lang="en-US" sz="1600">
                <a:solidFill>
                  <a:srgbClr val="000000"/>
                </a:solidFill>
                <a:latin typeface="Lucida Console"/>
              </a:rPr>
              <a:t>{123…}</a:t>
            </a:r>
            <a:endParaRPr/>
          </a:p>
        </p:txBody>
      </p:sp>
      <p:sp>
        <p:nvSpPr>
          <p:cNvPr id="325" name="Line 6"/>
          <p:cNvSpPr/>
          <p:nvPr/>
        </p:nvSpPr>
        <p:spPr>
          <a:xfrm>
            <a:off x="4120200" y="2674080"/>
            <a:ext cx="4900680" cy="1440"/>
          </a:xfrm>
          <a:prstGeom prst="line">
            <a:avLst/>
          </a:prstGeom>
          <a:ln w="9360">
            <a:solidFill>
              <a:srgbClr val="000000"/>
            </a:solidFill>
            <a:round/>
          </a:ln>
        </p:spPr>
      </p:sp>
      <p:sp>
        <p:nvSpPr>
          <p:cNvPr id="326" name="Line 7"/>
          <p:cNvSpPr/>
          <p:nvPr/>
        </p:nvSpPr>
        <p:spPr>
          <a:xfrm>
            <a:off x="6077880" y="2259720"/>
            <a:ext cx="0" cy="3271680"/>
          </a:xfrm>
          <a:prstGeom prst="line">
            <a:avLst/>
          </a:prstGeom>
          <a:ln w="9360">
            <a:solidFill>
              <a:srgbClr val="000000"/>
            </a:solidFill>
            <a:round/>
          </a:ln>
        </p:spPr>
      </p:sp>
      <p:sp>
        <p:nvSpPr>
          <p:cNvPr id="327" name="Line 8"/>
          <p:cNvSpPr/>
          <p:nvPr/>
        </p:nvSpPr>
        <p:spPr>
          <a:xfrm>
            <a:off x="4115520" y="3054960"/>
            <a:ext cx="4900680" cy="1800"/>
          </a:xfrm>
          <a:prstGeom prst="line">
            <a:avLst/>
          </a:prstGeom>
          <a:ln w="9360">
            <a:solidFill>
              <a:srgbClr val="000000"/>
            </a:solidFill>
            <a:round/>
          </a:ln>
        </p:spPr>
      </p:sp>
      <p:sp>
        <p:nvSpPr>
          <p:cNvPr id="328" name="Line 9"/>
          <p:cNvSpPr/>
          <p:nvPr/>
        </p:nvSpPr>
        <p:spPr>
          <a:xfrm>
            <a:off x="6744600" y="2255040"/>
            <a:ext cx="0" cy="3271680"/>
          </a:xfrm>
          <a:prstGeom prst="line">
            <a:avLst/>
          </a:prstGeom>
          <a:ln w="9360">
            <a:solidFill>
              <a:srgbClr val="000000"/>
            </a:solidFill>
            <a:round/>
          </a:ln>
        </p:spPr>
      </p:sp>
      <p:sp>
        <p:nvSpPr>
          <p:cNvPr id="329" name="CustomShape 10"/>
          <p:cNvSpPr/>
          <p:nvPr/>
        </p:nvSpPr>
        <p:spPr>
          <a:xfrm>
            <a:off x="1881720" y="4221000"/>
            <a:ext cx="1066320" cy="614160"/>
          </a:xfrm>
          <a:prstGeom prst="roundRect">
            <a:avLst>
              <a:gd fmla="val 3600" name="adj"/>
            </a:avLst>
          </a:prstGeom>
          <a:gradFill>
            <a:gsLst>
              <a:gs pos="0">
                <a:srgbClr val="bcbcbc"/>
              </a:gs>
              <a:gs pos="100000">
                <a:srgbClr val="ededed"/>
              </a:gs>
            </a:gsLst>
            <a:lin ang="16200000"/>
          </a:gradFill>
          <a:ln w="9360">
            <a:solidFill>
              <a:srgbClr val="000000"/>
            </a:solidFill>
            <a:round/>
          </a:ln>
        </p:spPr>
        <p:txBody>
          <a:bodyPr anchor="ctr" bIns="54720" lIns="109800" rIns="109800" tIns="54720"/>
          <a:p>
            <a:pPr algn="ctr"/>
            <a:r>
              <a:rPr lang="en-US" sz="1600">
                <a:solidFill>
                  <a:srgbClr val="000000"/>
                </a:solidFill>
                <a:latin typeface="Lucida Console"/>
              </a:rPr>
              <a:t>a==null</a:t>
            </a:r>
            <a:endParaRPr/>
          </a:p>
        </p:txBody>
      </p:sp>
      <p:sp>
        <p:nvSpPr>
          <p:cNvPr id="330" name="CustomShape 11"/>
          <p:cNvSpPr/>
          <p:nvPr/>
        </p:nvSpPr>
        <p:spPr>
          <a:xfrm>
            <a:off x="3043800" y="4310280"/>
            <a:ext cx="317880" cy="364680"/>
          </a:xfrm>
          <a:prstGeom prst="rect">
            <a:avLst/>
          </a:prstGeom>
        </p:spPr>
        <p:txBody>
          <a:bodyPr bIns="45000" lIns="90000" rIns="90000" tIns="45000" wrap="none"/>
          <a:p>
            <a:pPr algn="ctr"/>
            <a:r>
              <a:rPr lang="en-US">
                <a:solidFill>
                  <a:srgbClr val="000000"/>
                </a:solidFill>
                <a:latin typeface="Lucida Console"/>
              </a:rPr>
              <a:t>T</a:t>
            </a:r>
            <a:endParaRPr/>
          </a:p>
        </p:txBody>
      </p:sp>
      <p:sp>
        <p:nvSpPr>
          <p:cNvPr id="331" name="CustomShape 12"/>
          <p:cNvSpPr/>
          <p:nvPr/>
        </p:nvSpPr>
        <p:spPr>
          <a:xfrm>
            <a:off x="1408320" y="4365000"/>
            <a:ext cx="317880" cy="364680"/>
          </a:xfrm>
          <a:prstGeom prst="rect">
            <a:avLst/>
          </a:prstGeom>
        </p:spPr>
        <p:txBody>
          <a:bodyPr bIns="45000" lIns="90000" rIns="90000" tIns="45000" wrap="none"/>
          <a:p>
            <a:pPr algn="ctr"/>
            <a:r>
              <a:rPr lang="en-US">
                <a:solidFill>
                  <a:srgbClr val="000000"/>
                </a:solidFill>
                <a:latin typeface="Lucida Console"/>
              </a:rPr>
              <a:t>F</a:t>
            </a:r>
            <a:endParaRPr/>
          </a:p>
        </p:txBody>
      </p:sp>
      <p:sp>
        <p:nvSpPr>
          <p:cNvPr id="332" name="CustomShape 13"/>
          <p:cNvSpPr/>
          <p:nvPr/>
        </p:nvSpPr>
        <p:spPr>
          <a:xfrm>
            <a:off x="6476040" y="1856880"/>
            <a:ext cx="2224800" cy="396000"/>
          </a:xfrm>
          <a:prstGeom prst="curvedDownArrow">
            <a:avLst>
              <a:gd fmla="val 5000" name="adj1"/>
              <a:gd fmla="val 11728" name="adj2"/>
              <a:gd fmla="val 5000" name="adj3"/>
            </a:avLst>
          </a:prstGeom>
          <a:gradFill>
            <a:gsLst>
              <a:gs pos="0">
                <a:srgbClr val="2e5f99"/>
              </a:gs>
              <a:gs pos="100000">
                <a:srgbClr val="397bca"/>
              </a:gs>
            </a:gsLst>
            <a:lin ang="16200000"/>
          </a:gradFill>
        </p:spPr>
        <p:txBody>
          <a:bodyPr anchor="ctr" bIns="54720" lIns="109800" rIns="109800" tIns="54720"/>
          <a:p>
            <a:pPr algn="ctr">
              <a:lnSpc>
                <a:spcPct val="100000"/>
              </a:lnSpc>
            </a:pPr>
            <a:r>
              <a:rPr lang="en-US">
                <a:solidFill>
                  <a:srgbClr val="000000"/>
                </a:solidFill>
                <a:latin typeface="Calibri"/>
              </a:rPr>
              <a:t>Execute&amp;Monitor</a:t>
            </a:r>
            <a:endParaRPr/>
          </a:p>
        </p:txBody>
      </p:sp>
      <p:sp>
        <p:nvSpPr>
          <p:cNvPr id="333" name="CustomShape 14"/>
          <p:cNvSpPr/>
          <p:nvPr/>
        </p:nvSpPr>
        <p:spPr>
          <a:xfrm>
            <a:off x="3224160" y="4869000"/>
            <a:ext cx="271080" cy="228240"/>
          </a:xfrm>
          <a:prstGeom prst="ellipse">
            <a:avLst/>
          </a:prstGeom>
          <a:solidFill>
            <a:srgbClr val="00b050"/>
          </a:solidFill>
        </p:spPr>
      </p:sp>
      <p:sp>
        <p:nvSpPr>
          <p:cNvPr id="334" name="CustomShape 15"/>
          <p:cNvSpPr/>
          <p:nvPr/>
        </p:nvSpPr>
        <p:spPr>
          <a:xfrm>
            <a:off x="286920" y="2223720"/>
            <a:ext cx="3732840" cy="1736280"/>
          </a:xfrm>
          <a:prstGeom prst="rect">
            <a:avLst/>
          </a:prstGeom>
          <a:solidFill>
            <a:srgbClr val="ffffff"/>
          </a:solidFill>
          <a:ln w="25560">
            <a:solidFill>
              <a:srgbClr val="000000"/>
            </a:solidFill>
            <a:round/>
          </a:ln>
        </p:spPr>
        <p:txBody>
          <a:bodyPr bIns="45000" lIns="90000" rIns="90000" tIns="45000"/>
          <a:p>
            <a:r>
              <a:rPr lang="en-US">
                <a:solidFill>
                  <a:srgbClr val="000000"/>
                </a:solidFill>
                <a:latin typeface="Courier New"/>
              </a:rPr>
              <a:t>void </a:t>
            </a:r>
            <a:r>
              <a:rPr b="1" lang="en-US">
                <a:solidFill>
                  <a:srgbClr val="000000"/>
                </a:solidFill>
                <a:latin typeface="Courier New"/>
              </a:rPr>
              <a:t>coverMe</a:t>
            </a:r>
            <a:r>
              <a:rPr lang="en-US">
                <a:solidFill>
                  <a:srgbClr val="000000"/>
                </a:solidFill>
                <a:latin typeface="Courier New"/>
              </a:rPr>
              <a:t>(int[] a) {</a:t>
            </a:r>
            <a:endParaRPr/>
          </a:p>
          <a:p>
            <a:r>
              <a:rPr lang="en-US">
                <a:solidFill>
                  <a:srgbClr val="000000"/>
                </a:solidFill>
                <a:latin typeface="Courier New"/>
              </a:rPr>
              <a:t>  </a:t>
            </a:r>
            <a:r>
              <a:rPr lang="en-US">
                <a:solidFill>
                  <a:srgbClr val="000000"/>
                </a:solidFill>
                <a:latin typeface="Courier New"/>
              </a:rPr>
              <a:t>if (a == null) return;</a:t>
            </a:r>
            <a:endParaRPr/>
          </a:p>
          <a:p>
            <a:r>
              <a:rPr lang="en-US">
                <a:solidFill>
                  <a:srgbClr val="000000"/>
                </a:solidFill>
                <a:latin typeface="Courier New"/>
              </a:rPr>
              <a:t>  </a:t>
            </a:r>
            <a:r>
              <a:rPr lang="en-US">
                <a:solidFill>
                  <a:srgbClr val="000000"/>
                </a:solidFill>
                <a:latin typeface="Courier New"/>
              </a:rPr>
              <a:t>if (a.length &gt; 0)</a:t>
            </a:r>
            <a:endParaRPr/>
          </a:p>
          <a:p>
            <a:r>
              <a:rPr lang="en-US">
                <a:solidFill>
                  <a:srgbClr val="000000"/>
                </a:solidFill>
                <a:latin typeface="Courier New"/>
              </a:rPr>
              <a:t>    </a:t>
            </a:r>
            <a:r>
              <a:rPr lang="en-US">
                <a:solidFill>
                  <a:srgbClr val="000000"/>
                </a:solidFill>
                <a:latin typeface="Courier New"/>
              </a:rPr>
              <a:t>if (a[0] == </a:t>
            </a:r>
            <a:r>
              <a:rPr lang="en-US">
                <a:solidFill>
                  <a:srgbClr val="000000"/>
                </a:solidFill>
                <a:latin typeface="Courier New"/>
              </a:rPr>
              <a:t>1234567890</a:t>
            </a:r>
            <a:r>
              <a:rPr lang="en-US">
                <a:solidFill>
                  <a:srgbClr val="000000"/>
                </a:solidFill>
                <a:latin typeface="Courier New"/>
              </a:rPr>
              <a:t>)</a:t>
            </a:r>
            <a:endParaRPr/>
          </a:p>
          <a:p>
            <a:r>
              <a:rPr lang="en-US">
                <a:solidFill>
                  <a:srgbClr val="000000"/>
                </a:solidFill>
                <a:latin typeface="Courier New"/>
              </a:rPr>
              <a:t>      </a:t>
            </a:r>
            <a:r>
              <a:rPr lang="en-US">
                <a:solidFill>
                  <a:srgbClr val="000000"/>
                </a:solidFill>
                <a:latin typeface="Courier New"/>
              </a:rPr>
              <a:t>throw new Exception("bug");</a:t>
            </a:r>
            <a:endParaRPr/>
          </a:p>
          <a:p>
            <a:r>
              <a:rPr lang="en-US">
                <a:solidFill>
                  <a:srgbClr val="000000"/>
                </a:solidFill>
                <a:latin typeface="Courier New"/>
              </a:rPr>
              <a:t>}</a:t>
            </a:r>
            <a:endParaRPr/>
          </a:p>
        </p:txBody>
      </p:sp>
      <p:sp>
        <p:nvSpPr>
          <p:cNvPr id="335" name="CustomShape 16"/>
          <p:cNvSpPr/>
          <p:nvPr/>
        </p:nvSpPr>
        <p:spPr>
          <a:xfrm>
            <a:off x="3992040" y="2363040"/>
            <a:ext cx="2066400" cy="344340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a:p>
            <a:r>
              <a:rPr lang="en-US" sz="1600">
                <a:solidFill>
                  <a:srgbClr val="000000"/>
                </a:solidFill>
                <a:latin typeface="Lucida Console"/>
              </a:rPr>
              <a:t>a!=null</a:t>
            </a:r>
            <a:endParaRPr/>
          </a:p>
          <a:p>
            <a:r>
              <a:rPr lang="en-US" sz="1600">
                <a:solidFill>
                  <a:srgbClr val="000000"/>
                </a:solidFill>
                <a:latin typeface="Lucida Console"/>
              </a:rPr>
              <a:t>     </a:t>
            </a:r>
            <a:endParaRPr/>
          </a:p>
          <a:p>
            <a:r>
              <a:rPr lang="en-US" sz="1600">
                <a:solidFill>
                  <a:srgbClr val="000000"/>
                </a:solidFill>
                <a:latin typeface="Lucida Console"/>
              </a:rPr>
              <a:t>  </a:t>
            </a:r>
            <a:endParaRPr/>
          </a:p>
          <a:p>
            <a:r>
              <a:rPr lang="en-US" sz="1600">
                <a:solidFill>
                  <a:srgbClr val="000000"/>
                </a:solidFill>
                <a:latin typeface="Lucida Console"/>
              </a:rPr>
              <a:t>a!=null &amp;&amp;</a:t>
            </a:r>
            <a:endParaRPr/>
          </a:p>
          <a:p>
            <a:r>
              <a:rPr lang="en-US" sz="1600">
                <a:solidFill>
                  <a:srgbClr val="000000"/>
                </a:solidFill>
                <a:latin typeface="Lucida Console"/>
              </a:rPr>
              <a:t>a.length&gt;0</a:t>
            </a:r>
            <a:endParaRPr/>
          </a:p>
          <a:p>
            <a:r>
              <a:rPr lang="en-US" sz="1600">
                <a:solidFill>
                  <a:srgbClr val="000000"/>
                </a:solidFill>
                <a:latin typeface="Lucida Console"/>
              </a:rPr>
              <a:t>                </a:t>
            </a:r>
            <a:endParaRPr/>
          </a:p>
          <a:p>
            <a:r>
              <a:rPr lang="en-US" sz="1600">
                <a:solidFill>
                  <a:srgbClr val="000000"/>
                </a:solidFill>
                <a:latin typeface="Lucida Console"/>
              </a:rPr>
              <a:t>a!=null &amp;&amp;</a:t>
            </a:r>
            <a:endParaRPr/>
          </a:p>
          <a:p>
            <a:r>
              <a:rPr lang="en-US" sz="1600">
                <a:solidFill>
                  <a:srgbClr val="000000"/>
                </a:solidFill>
                <a:latin typeface="Lucida Console"/>
              </a:rPr>
              <a:t>a.length&gt;0 &amp;&amp;</a:t>
            </a:r>
            <a:endParaRPr/>
          </a:p>
          <a:p>
            <a:r>
              <a:rPr lang="en-US" sz="1600">
                <a:solidFill>
                  <a:srgbClr val="000000"/>
                </a:solidFill>
                <a:latin typeface="Lucida Console"/>
              </a:rPr>
              <a:t>a[0]==</a:t>
            </a:r>
            <a:r>
              <a:rPr lang="en-US" sz="1600">
                <a:solidFill>
                  <a:srgbClr val="000000"/>
                </a:solidFill>
                <a:latin typeface="Lucida Console"/>
              </a:rPr>
              <a:t>1234567890</a:t>
            </a:r>
            <a:endParaRPr/>
          </a:p>
        </p:txBody>
      </p:sp>
      <p:sp>
        <p:nvSpPr>
          <p:cNvPr id="336" name="CustomShape 17"/>
          <p:cNvSpPr/>
          <p:nvPr/>
        </p:nvSpPr>
        <p:spPr>
          <a:xfrm>
            <a:off x="4418640" y="1521720"/>
            <a:ext cx="4480200" cy="639720"/>
          </a:xfrm>
          <a:prstGeom prst="curvedDownArrow">
            <a:avLst>
              <a:gd fmla="val 5000" name="adj1"/>
              <a:gd fmla="val 11728" name="adj2"/>
              <a:gd fmla="val 5000" name="adj3"/>
            </a:avLst>
          </a:prstGeom>
          <a:gradFill>
            <a:gsLst>
              <a:gs pos="0">
                <a:srgbClr val="2988a1"/>
              </a:gs>
              <a:gs pos="100000">
                <a:srgbClr val="34b3d5"/>
              </a:gs>
            </a:gsLst>
            <a:lin ang="16200000"/>
          </a:gradFill>
        </p:spPr>
        <p:txBody>
          <a:bodyPr anchor="ctr" bIns="54720" lIns="109800" rIns="109800" tIns="54720"/>
          <a:p>
            <a:pPr algn="ctr">
              <a:lnSpc>
                <a:spcPct val="100000"/>
              </a:lnSpc>
            </a:pPr>
            <a:r>
              <a:rPr lang="en-US">
                <a:solidFill>
                  <a:srgbClr val="000000"/>
                </a:solidFill>
                <a:latin typeface="Calibri"/>
              </a:rPr>
              <a:t>Choose next path</a:t>
            </a:r>
            <a:endParaRPr/>
          </a:p>
          <a:p>
            <a:pPr algn="ctr">
              <a:lnSpc>
                <a:spcPct val="100000"/>
              </a:lnSpc>
            </a:pPr>
            <a:endParaRPr/>
          </a:p>
        </p:txBody>
      </p:sp>
      <p:sp>
        <p:nvSpPr>
          <p:cNvPr id="337" name="Line 18"/>
          <p:cNvSpPr/>
          <p:nvPr/>
        </p:nvSpPr>
        <p:spPr>
          <a:xfrm>
            <a:off x="4125240" y="3577320"/>
            <a:ext cx="4900320" cy="1440"/>
          </a:xfrm>
          <a:prstGeom prst="line">
            <a:avLst/>
          </a:prstGeom>
          <a:ln w="9360">
            <a:solidFill>
              <a:srgbClr val="000000"/>
            </a:solidFill>
            <a:round/>
          </a:ln>
        </p:spPr>
      </p:sp>
      <p:sp>
        <p:nvSpPr>
          <p:cNvPr id="338" name="CustomShape 19"/>
          <p:cNvSpPr/>
          <p:nvPr/>
        </p:nvSpPr>
        <p:spPr>
          <a:xfrm>
            <a:off x="5089320" y="1856880"/>
            <a:ext cx="1386360" cy="396000"/>
          </a:xfrm>
          <a:prstGeom prst="curvedDownArrow">
            <a:avLst>
              <a:gd fmla="val 5000" name="adj1"/>
              <a:gd fmla="val 11728" name="adj2"/>
              <a:gd fmla="val 5000" name="adj3"/>
            </a:avLst>
          </a:prstGeom>
          <a:gradFill>
            <a:gsLst>
              <a:gs pos="0">
                <a:srgbClr val="2e5f99"/>
              </a:gs>
              <a:gs pos="100000">
                <a:srgbClr val="397bca"/>
              </a:gs>
            </a:gsLst>
            <a:lin ang="16200000"/>
          </a:gradFill>
        </p:spPr>
        <p:txBody>
          <a:bodyPr anchor="ctr" bIns="54720" lIns="109800" rIns="109800" tIns="54720"/>
          <a:p>
            <a:pPr algn="ctr">
              <a:lnSpc>
                <a:spcPct val="100000"/>
              </a:lnSpc>
            </a:pPr>
            <a:r>
              <a:rPr lang="en-US">
                <a:solidFill>
                  <a:srgbClr val="000000"/>
                </a:solidFill>
                <a:latin typeface="Calibri"/>
              </a:rPr>
              <a:t>Solve</a:t>
            </a:r>
            <a:endParaRPr/>
          </a:p>
        </p:txBody>
      </p:sp>
      <p:sp>
        <p:nvSpPr>
          <p:cNvPr id="339" name="CustomShape 20"/>
          <p:cNvSpPr/>
          <p:nvPr/>
        </p:nvSpPr>
        <p:spPr>
          <a:xfrm>
            <a:off x="572040" y="4891680"/>
            <a:ext cx="1316160" cy="639000"/>
          </a:xfrm>
          <a:prstGeom prst="roundRect">
            <a:avLst>
              <a:gd fmla="val 3600" name="adj"/>
            </a:avLst>
          </a:prstGeom>
          <a:gradFill>
            <a:gsLst>
              <a:gs pos="0">
                <a:srgbClr val="bcbcbc"/>
              </a:gs>
              <a:gs pos="100000">
                <a:srgbClr val="ededed"/>
              </a:gs>
            </a:gsLst>
            <a:lin ang="16200000"/>
          </a:gradFill>
          <a:ln w="9360">
            <a:solidFill>
              <a:srgbClr val="000000"/>
            </a:solidFill>
            <a:round/>
          </a:ln>
        </p:spPr>
        <p:txBody>
          <a:bodyPr anchor="ctr" bIns="54720" lIns="109800" rIns="109800" tIns="54720"/>
          <a:p>
            <a:pPr algn="ctr"/>
            <a:r>
              <a:rPr lang="en-US" sz="1600">
                <a:solidFill>
                  <a:srgbClr val="000000"/>
                </a:solidFill>
                <a:latin typeface="Lucida Console"/>
              </a:rPr>
              <a:t>a.length&gt;0</a:t>
            </a:r>
            <a:endParaRPr/>
          </a:p>
        </p:txBody>
      </p:sp>
      <p:sp>
        <p:nvSpPr>
          <p:cNvPr id="340" name="CustomShape 21"/>
          <p:cNvSpPr/>
          <p:nvPr/>
        </p:nvSpPr>
        <p:spPr>
          <a:xfrm>
            <a:off x="112680" y="5123520"/>
            <a:ext cx="317880" cy="364680"/>
          </a:xfrm>
          <a:prstGeom prst="rect">
            <a:avLst/>
          </a:prstGeom>
        </p:spPr>
        <p:txBody>
          <a:bodyPr bIns="45000" lIns="90000" rIns="90000" tIns="45000" wrap="none"/>
          <a:p>
            <a:pPr algn="ctr"/>
            <a:r>
              <a:rPr lang="en-US">
                <a:solidFill>
                  <a:srgbClr val="000000"/>
                </a:solidFill>
                <a:latin typeface="Lucida Console"/>
              </a:rPr>
              <a:t>F</a:t>
            </a:r>
            <a:endParaRPr/>
          </a:p>
        </p:txBody>
      </p:sp>
      <p:cxnSp>
        <p:nvCxnSpPr>
          <p:cNvPr id="341" name="Line 22"/>
          <p:cNvCxnSpPr/>
          <p:nvPr/>
        </p:nvCxnSpPr>
        <p:spPr>
          <xfrm>
            <a:off x="0" y="0"/>
            <a:ext cx="360" cy="360"/>
          </xfrm>
          <a:prstGeom prst="line">
            <a:avLst/>
          </a:prstGeom>
          <a:ln w="9360">
            <a:solidFill>
              <a:srgbClr val="000000"/>
            </a:solidFill>
            <a:round/>
            <a:tailEnd len="med" type="triangle" w="med"/>
          </a:ln>
        </p:spPr>
      </p:cxnSp>
      <p:sp>
        <p:nvSpPr>
          <p:cNvPr id="342" name="CustomShape 23"/>
          <p:cNvSpPr/>
          <p:nvPr/>
        </p:nvSpPr>
        <p:spPr>
          <a:xfrm>
            <a:off x="87120" y="5648760"/>
            <a:ext cx="271080" cy="228240"/>
          </a:xfrm>
          <a:prstGeom prst="ellipse">
            <a:avLst/>
          </a:prstGeom>
          <a:solidFill>
            <a:srgbClr val="00b050"/>
          </a:solidFill>
        </p:spPr>
      </p:sp>
      <p:sp>
        <p:nvSpPr>
          <p:cNvPr id="343" name="Line 24"/>
          <p:cNvSpPr/>
          <p:nvPr/>
        </p:nvSpPr>
        <p:spPr>
          <a:xfrm>
            <a:off x="4123080" y="4493160"/>
            <a:ext cx="4900680" cy="1800"/>
          </a:xfrm>
          <a:prstGeom prst="line">
            <a:avLst/>
          </a:prstGeom>
          <a:ln w="9360">
            <a:solidFill>
              <a:srgbClr val="000000"/>
            </a:solidFill>
            <a:round/>
          </a:ln>
        </p:spPr>
      </p:sp>
      <p:sp>
        <p:nvSpPr>
          <p:cNvPr id="344" name="Line 25"/>
          <p:cNvSpPr/>
          <p:nvPr/>
        </p:nvSpPr>
        <p:spPr>
          <a:xfrm>
            <a:off x="4137480" y="5522040"/>
            <a:ext cx="4900680" cy="1800"/>
          </a:xfrm>
          <a:prstGeom prst="line">
            <a:avLst/>
          </a:prstGeom>
          <a:ln w="9360">
            <a:solidFill>
              <a:srgbClr val="000000"/>
            </a:solidFill>
            <a:round/>
          </a:ln>
        </p:spPr>
      </p:sp>
      <p:sp>
        <p:nvSpPr>
          <p:cNvPr id="345" name="CustomShape 26"/>
          <p:cNvSpPr/>
          <p:nvPr/>
        </p:nvSpPr>
        <p:spPr>
          <a:xfrm>
            <a:off x="1796040" y="5742360"/>
            <a:ext cx="1385640" cy="614160"/>
          </a:xfrm>
          <a:prstGeom prst="roundRect">
            <a:avLst>
              <a:gd fmla="val 3600" name="adj"/>
            </a:avLst>
          </a:prstGeom>
          <a:gradFill>
            <a:gsLst>
              <a:gs pos="0">
                <a:srgbClr val="bcbcbc"/>
              </a:gs>
              <a:gs pos="100000">
                <a:srgbClr val="ededed"/>
              </a:gs>
            </a:gsLst>
            <a:lin ang="16200000"/>
          </a:gradFill>
          <a:ln w="9360">
            <a:solidFill>
              <a:srgbClr val="000000"/>
            </a:solidFill>
            <a:round/>
          </a:ln>
        </p:spPr>
        <p:txBody>
          <a:bodyPr anchor="ctr" bIns="54720" lIns="109800" rIns="109800" tIns="54720"/>
          <a:p>
            <a:pPr algn="ctr"/>
            <a:r>
              <a:rPr lang="en-US" sz="1600">
                <a:solidFill>
                  <a:srgbClr val="000000"/>
                </a:solidFill>
                <a:latin typeface="Lucida Console"/>
              </a:rPr>
              <a:t>a[0]==123…</a:t>
            </a:r>
            <a:endParaRPr/>
          </a:p>
        </p:txBody>
      </p:sp>
      <p:sp>
        <p:nvSpPr>
          <p:cNvPr id="346" name="CustomShape 27"/>
          <p:cNvSpPr/>
          <p:nvPr/>
        </p:nvSpPr>
        <p:spPr>
          <a:xfrm>
            <a:off x="1337040" y="5949360"/>
            <a:ext cx="317880" cy="364680"/>
          </a:xfrm>
          <a:prstGeom prst="rect">
            <a:avLst/>
          </a:prstGeom>
        </p:spPr>
        <p:txBody>
          <a:bodyPr bIns="45000" lIns="90000" rIns="90000" tIns="45000" wrap="none"/>
          <a:p>
            <a:pPr algn="ctr"/>
            <a:r>
              <a:rPr lang="en-US">
                <a:solidFill>
                  <a:srgbClr val="000000"/>
                </a:solidFill>
                <a:latin typeface="Lucida Console"/>
              </a:rPr>
              <a:t>F</a:t>
            </a:r>
            <a:endParaRPr/>
          </a:p>
        </p:txBody>
      </p:sp>
      <p:sp>
        <p:nvSpPr>
          <p:cNvPr id="347" name="CustomShape 28"/>
          <p:cNvSpPr/>
          <p:nvPr/>
        </p:nvSpPr>
        <p:spPr>
          <a:xfrm>
            <a:off x="1276200" y="6512760"/>
            <a:ext cx="271080" cy="228240"/>
          </a:xfrm>
          <a:prstGeom prst="ellipse">
            <a:avLst/>
          </a:prstGeom>
          <a:solidFill>
            <a:srgbClr val="00b050"/>
          </a:solidFill>
        </p:spPr>
      </p:sp>
      <p:sp>
        <p:nvSpPr>
          <p:cNvPr id="348" name="CustomShape 29"/>
          <p:cNvSpPr/>
          <p:nvPr/>
        </p:nvSpPr>
        <p:spPr>
          <a:xfrm>
            <a:off x="3264840" y="5897880"/>
            <a:ext cx="317880" cy="364680"/>
          </a:xfrm>
          <a:prstGeom prst="rect">
            <a:avLst/>
          </a:prstGeom>
        </p:spPr>
        <p:txBody>
          <a:bodyPr bIns="45000" lIns="90000" rIns="90000" tIns="45000" wrap="none"/>
          <a:p>
            <a:pPr algn="ctr"/>
            <a:r>
              <a:rPr lang="en-US">
                <a:solidFill>
                  <a:srgbClr val="000000"/>
                </a:solidFill>
                <a:latin typeface="Lucida Console"/>
              </a:rPr>
              <a:t>T</a:t>
            </a:r>
            <a:endParaRPr/>
          </a:p>
        </p:txBody>
      </p:sp>
      <p:sp>
        <p:nvSpPr>
          <p:cNvPr id="349" name="CustomShape 30"/>
          <p:cNvSpPr/>
          <p:nvPr/>
        </p:nvSpPr>
        <p:spPr>
          <a:xfrm>
            <a:off x="3420000" y="6495480"/>
            <a:ext cx="271080" cy="228240"/>
          </a:xfrm>
          <a:prstGeom prst="ellipse">
            <a:avLst/>
          </a:prstGeom>
          <a:solidFill>
            <a:srgbClr val="ff0000"/>
          </a:solidFill>
        </p:spPr>
      </p:sp>
      <p:cxnSp>
        <p:nvCxnSpPr>
          <p:cNvPr id="350" name="Line 31"/>
          <p:cNvCxnSpPr/>
          <p:nvPr/>
        </p:nvCxnSpPr>
        <p:spPr>
          <xfrm>
            <a:off x="0" y="0"/>
            <a:ext cx="360" cy="360"/>
          </xfrm>
          <a:prstGeom prst="line">
            <a:avLst/>
          </a:prstGeom>
          <a:ln w="9360">
            <a:solidFill>
              <a:srgbClr val="000000"/>
            </a:solidFill>
            <a:round/>
            <a:tailEnd len="med" type="triangle" w="med"/>
          </a:ln>
        </p:spPr>
      </p:cxnSp>
      <p:cxnSp>
        <p:nvCxnSpPr>
          <p:cNvPr id="351" name="Line 32"/>
          <p:cNvCxnSpPr/>
          <p:nvPr/>
        </p:nvCxnSpPr>
        <p:spPr>
          <xfrm>
            <a:off x="0" y="0"/>
            <a:ext cx="360" cy="360"/>
          </xfrm>
          <a:prstGeom prst="line">
            <a:avLst/>
          </a:prstGeom>
          <a:ln w="9360">
            <a:solidFill>
              <a:srgbClr val="000000"/>
            </a:solidFill>
            <a:round/>
            <a:tailEnd len="med" type="triangle" w="med"/>
          </a:ln>
        </p:spPr>
      </p:cxnSp>
      <p:cxnSp>
        <p:nvCxnSpPr>
          <p:cNvPr id="352" name="Line 33"/>
          <p:cNvCxnSpPr/>
          <p:nvPr/>
        </p:nvCxnSpPr>
        <p:spPr>
          <xfrm>
            <a:off x="0" y="0"/>
            <a:ext cx="360" cy="360"/>
          </xfrm>
          <a:prstGeom prst="line">
            <a:avLst/>
          </a:prstGeom>
          <a:ln w="9360">
            <a:solidFill>
              <a:srgbClr val="000000"/>
            </a:solidFill>
            <a:round/>
            <a:tailEnd len="med" type="triangle" w="med"/>
          </a:ln>
        </p:spPr>
      </p:cxnSp>
      <p:cxnSp>
        <p:nvCxnSpPr>
          <p:cNvPr id="353" name="Line 34"/>
          <p:cNvCxnSpPr/>
          <p:nvPr/>
        </p:nvCxnSpPr>
        <p:spPr>
          <xfrm>
            <a:off x="0" y="0"/>
            <a:ext cx="360" cy="360"/>
          </xfrm>
          <a:prstGeom prst="line">
            <a:avLst/>
          </a:prstGeom>
          <a:ln w="9360">
            <a:solidFill>
              <a:srgbClr val="000000"/>
            </a:solidFill>
            <a:round/>
            <a:tailEnd len="med" type="triangle" w="med"/>
          </a:ln>
        </p:spPr>
      </p:cxnSp>
      <p:cxnSp>
        <p:nvCxnSpPr>
          <p:cNvPr id="354" name="Line 35"/>
          <p:cNvCxnSpPr/>
          <p:nvPr/>
        </p:nvCxnSpPr>
        <p:spPr>
          <xfrm>
            <a:off x="0" y="0"/>
            <a:ext cx="360" cy="360"/>
          </xfrm>
          <a:prstGeom prst="line">
            <a:avLst/>
          </a:prstGeom>
          <a:ln w="9360">
            <a:solidFill>
              <a:srgbClr val="000000"/>
            </a:solidFill>
            <a:round/>
            <a:tailEnd len="med" type="triangle" w="med"/>
          </a:ln>
        </p:spPr>
      </p:cxnSp>
      <p:sp>
        <p:nvSpPr>
          <p:cNvPr id="355" name="CustomShape 36"/>
          <p:cNvSpPr/>
          <p:nvPr/>
        </p:nvSpPr>
        <p:spPr>
          <a:xfrm>
            <a:off x="-205200" y="1340640"/>
            <a:ext cx="4745160" cy="395280"/>
          </a:xfrm>
          <a:prstGeom prst="rect">
            <a:avLst/>
          </a:prstGeom>
        </p:spPr>
        <p:txBody>
          <a:bodyPr bIns="45000" lIns="90000" rIns="90000" tIns="45000" wrap="none"/>
          <a:p>
            <a:r>
              <a:rPr lang="en-US" sz="2000">
                <a:solidFill>
                  <a:srgbClr val="000000"/>
                </a:solidFill>
                <a:latin typeface="Calibri"/>
              </a:rPr>
              <a:t>Example from Microsoft SE Tool PEX</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Two Components of SE (1)</a:t>
            </a:r>
            <a:endParaRPr/>
          </a:p>
        </p:txBody>
      </p:sp>
      <p:sp>
        <p:nvSpPr>
          <p:cNvPr id="357" name="CustomShape 2"/>
          <p:cNvSpPr/>
          <p:nvPr/>
        </p:nvSpPr>
        <p:spPr>
          <a:xfrm>
            <a:off x="3492000" y="2751480"/>
            <a:ext cx="1609920" cy="1242000"/>
          </a:xfrm>
          <a:prstGeom prst="rect">
            <a:avLst/>
          </a:prstGeom>
          <a:ln w="57240">
            <a:solidFill>
              <a:srgbClr val="000000"/>
            </a:solidFill>
            <a:round/>
          </a:ln>
        </p:spPr>
        <p:txBody>
          <a:bodyPr anchor="ctr"/>
          <a:p>
            <a:pPr algn="ctr"/>
            <a:r>
              <a:rPr lang="en-US" sz="3200">
                <a:solidFill>
                  <a:srgbClr val="000000"/>
                </a:solidFill>
                <a:latin typeface="Calibri"/>
              </a:rPr>
              <a:t>Path Explorer</a:t>
            </a:r>
            <a:endParaRPr/>
          </a:p>
        </p:txBody>
      </p:sp>
      <p:sp>
        <p:nvSpPr>
          <p:cNvPr id="358" name="CustomShape 3"/>
          <p:cNvSpPr/>
          <p:nvPr/>
        </p:nvSpPr>
        <p:spPr>
          <a:xfrm>
            <a:off x="5697360" y="2715120"/>
            <a:ext cx="1704600" cy="395280"/>
          </a:xfrm>
          <a:prstGeom prst="rect">
            <a:avLst/>
          </a:prstGeom>
        </p:spPr>
        <p:txBody>
          <a:bodyPr bIns="45000" lIns="90000" rIns="90000" tIns="45000" wrap="none"/>
          <a:p>
            <a:r>
              <a:rPr lang="en-US" sz="2000">
                <a:latin typeface="Courier New"/>
              </a:rPr>
              <a:t>1. a==null</a:t>
            </a:r>
            <a:endParaRPr/>
          </a:p>
        </p:txBody>
      </p:sp>
      <p:sp>
        <p:nvSpPr>
          <p:cNvPr id="359" name="CustomShape 4"/>
          <p:cNvSpPr/>
          <p:nvPr/>
        </p:nvSpPr>
        <p:spPr>
          <a:xfrm>
            <a:off x="5701680" y="3034800"/>
            <a:ext cx="2619000" cy="1005120"/>
          </a:xfrm>
          <a:prstGeom prst="rect">
            <a:avLst/>
          </a:prstGeom>
        </p:spPr>
        <p:txBody>
          <a:bodyPr bIns="45000" lIns="90000" rIns="90000" tIns="45000" wrap="none"/>
          <a:p>
            <a:r>
              <a:rPr lang="en-US" sz="2000">
                <a:latin typeface="Courier New"/>
              </a:rPr>
              <a:t>2. a!=null &amp;&amp;</a:t>
            </a:r>
            <a:endParaRPr/>
          </a:p>
          <a:p>
            <a:r>
              <a:rPr lang="en-US" sz="2000">
                <a:latin typeface="Courier New"/>
              </a:rPr>
              <a:t>   </a:t>
            </a:r>
            <a:r>
              <a:rPr lang="en-US" sz="2000">
                <a:latin typeface="Courier New"/>
              </a:rPr>
              <a:t>!(a.length&gt;0)</a:t>
            </a:r>
            <a:endParaRPr/>
          </a:p>
          <a:p>
            <a:r>
              <a:rPr lang="en-US" sz="2000">
                <a:latin typeface="Courier New"/>
              </a:rPr>
              <a:t>…</a:t>
            </a:r>
            <a:endParaRPr/>
          </a:p>
        </p:txBody>
      </p:sp>
      <p:sp>
        <p:nvSpPr>
          <p:cNvPr id="360" name="CustomShape 5"/>
          <p:cNvSpPr/>
          <p:nvPr/>
        </p:nvSpPr>
        <p:spPr>
          <a:xfrm>
            <a:off x="5623920" y="2637000"/>
            <a:ext cx="2764440" cy="1413000"/>
          </a:xfrm>
          <a:prstGeom prst="rect">
            <a:avLst/>
          </a:prstGeom>
          <a:ln w="25560">
            <a:solidFill>
              <a:srgbClr val="000000"/>
            </a:solidFill>
            <a:custDash>
              <a:ds d="284000" sp="213000"/>
            </a:custDash>
            <a:round/>
          </a:ln>
        </p:spPr>
      </p:sp>
      <p:sp>
        <p:nvSpPr>
          <p:cNvPr id="361" name="CustomShape 6"/>
          <p:cNvSpPr/>
          <p:nvPr/>
        </p:nvSpPr>
        <p:spPr>
          <a:xfrm>
            <a:off x="314280" y="2924280"/>
            <a:ext cx="2673360" cy="944280"/>
          </a:xfrm>
          <a:prstGeom prst="rect">
            <a:avLst/>
          </a:prstGeom>
          <a:solidFill>
            <a:srgbClr val="ffffff"/>
          </a:solidFill>
          <a:ln w="25560">
            <a:solidFill>
              <a:srgbClr val="000000"/>
            </a:solidFill>
            <a:custDash>
              <a:ds d="284000" sp="213000"/>
            </a:custDash>
            <a:round/>
          </a:ln>
        </p:spPr>
        <p:txBody>
          <a:bodyPr/>
          <a:p>
            <a:r>
              <a:rPr lang="en-US" sz="1400">
                <a:solidFill>
                  <a:srgbClr val="000000"/>
                </a:solidFill>
                <a:latin typeface="Courier New"/>
              </a:rPr>
              <a:t>void </a:t>
            </a:r>
            <a:r>
              <a:rPr b="1" lang="en-US" sz="1400">
                <a:solidFill>
                  <a:srgbClr val="000000"/>
                </a:solidFill>
                <a:latin typeface="Courier New"/>
              </a:rPr>
              <a:t>coverMe</a:t>
            </a:r>
            <a:r>
              <a:rPr lang="en-US" sz="1400">
                <a:solidFill>
                  <a:srgbClr val="000000"/>
                </a:solidFill>
                <a:latin typeface="Courier New"/>
              </a:rPr>
              <a:t>(int[] a) {</a:t>
            </a:r>
            <a:endParaRPr/>
          </a:p>
          <a:p>
            <a:r>
              <a:rPr lang="en-US" sz="1400">
                <a:solidFill>
                  <a:srgbClr val="000000"/>
                </a:solidFill>
                <a:latin typeface="Courier New"/>
              </a:rPr>
              <a:t> </a:t>
            </a:r>
            <a:r>
              <a:rPr lang="en-US" sz="1400">
                <a:solidFill>
                  <a:srgbClr val="000000"/>
                </a:solidFill>
                <a:latin typeface="Courier New"/>
              </a:rPr>
              <a:t>if (a == null) return;</a:t>
            </a:r>
            <a:endParaRPr/>
          </a:p>
          <a:p>
            <a:r>
              <a:rPr lang="en-US" sz="1400">
                <a:solidFill>
                  <a:srgbClr val="000000"/>
                </a:solidFill>
                <a:latin typeface="Courier New"/>
              </a:rPr>
              <a:t> …</a:t>
            </a:r>
            <a:endParaRPr/>
          </a:p>
          <a:p>
            <a:r>
              <a:rPr lang="en-US" sz="1400">
                <a:solidFill>
                  <a:srgbClr val="000000"/>
                </a:solidFill>
                <a:latin typeface="Courier New"/>
              </a:rPr>
              <a:t>}</a:t>
            </a:r>
            <a:endParaRPr/>
          </a:p>
        </p:txBody>
      </p:sp>
      <p:sp>
        <p:nvSpPr>
          <p:cNvPr id="362" name="CustomShape 7"/>
          <p:cNvSpPr/>
          <p:nvPr/>
        </p:nvSpPr>
        <p:spPr>
          <a:xfrm>
            <a:off x="555480" y="5445360"/>
            <a:ext cx="7963560" cy="1179720"/>
          </a:xfrm>
          <a:prstGeom prst="rect">
            <a:avLst/>
          </a:prstGeom>
          <a:solidFill>
            <a:srgbClr val="ffffff"/>
          </a:solidFill>
          <a:ln w="25560">
            <a:solidFill>
              <a:srgbClr val="000000"/>
            </a:solidFill>
            <a:round/>
          </a:ln>
        </p:spPr>
        <p:txBody>
          <a:bodyPr bIns="41040" lIns="82440" rIns="82440" tIns="41040"/>
          <a:p>
            <a:pPr algn="ctr"/>
            <a:r>
              <a:rPr lang="en-US" sz="3600">
                <a:solidFill>
                  <a:srgbClr val="000000"/>
                </a:solidFill>
                <a:latin typeface="Calibri"/>
              </a:rPr>
              <a:t>Explores all program paths (up to bounds)</a:t>
            </a:r>
            <a:endParaRPr/>
          </a:p>
        </p:txBody>
      </p:sp>
      <p:sp>
        <p:nvSpPr>
          <p:cNvPr id="363" name="CustomShape 8"/>
          <p:cNvSpPr/>
          <p:nvPr/>
        </p:nvSpPr>
        <p:spPr>
          <a:xfrm>
            <a:off x="3132000" y="3246840"/>
            <a:ext cx="244800" cy="285480"/>
          </a:xfrm>
          <a:prstGeom prst="rightArrow">
            <a:avLst>
              <a:gd fmla="val 16200" name="adj1"/>
              <a:gd fmla="val 5400" name="adj2"/>
            </a:avLst>
          </a:prstGeom>
          <a:ln w="25560">
            <a:solidFill>
              <a:srgbClr val="000000"/>
            </a:solidFill>
            <a:round/>
          </a:ln>
        </p:spPr>
      </p:sp>
      <p:sp>
        <p:nvSpPr>
          <p:cNvPr id="364" name="CustomShape 9"/>
          <p:cNvSpPr/>
          <p:nvPr/>
        </p:nvSpPr>
        <p:spPr>
          <a:xfrm>
            <a:off x="5220000" y="3212280"/>
            <a:ext cx="244800" cy="285480"/>
          </a:xfrm>
          <a:prstGeom prst="rightArrow">
            <a:avLst>
              <a:gd fmla="val 16200" name="adj1"/>
              <a:gd fmla="val 5400" name="adj2"/>
            </a:avLst>
          </a:prstGeom>
          <a:ln w="25560">
            <a:solidFill>
              <a:srgbClr val="000000"/>
            </a:solidFill>
            <a:round/>
          </a:ln>
        </p:spPr>
      </p:sp>
      <p:sp>
        <p:nvSpPr>
          <p:cNvPr id="365" name="CustomShape 10"/>
          <p:cNvSpPr/>
          <p:nvPr/>
        </p:nvSpPr>
        <p:spPr>
          <a:xfrm>
            <a:off x="107640" y="1772640"/>
            <a:ext cx="8928720" cy="2880000"/>
          </a:xfrm>
          <a:prstGeom prst="rect">
            <a:avLst/>
          </a:prstGeom>
          <a:ln w="38160">
            <a:solidFill>
              <a:srgbClr val="1f497d"/>
            </a:solidFill>
            <a:round/>
          </a:ln>
        </p:spPr>
      </p:sp>
      <p:sp>
        <p:nvSpPr>
          <p:cNvPr id="366" name="CustomShape 11"/>
          <p:cNvSpPr/>
          <p:nvPr/>
        </p:nvSpPr>
        <p:spPr>
          <a:xfrm>
            <a:off x="8748360" y="1556640"/>
            <a:ext cx="323280" cy="3528000"/>
          </a:xfrm>
          <a:prstGeom prst="rect">
            <a:avLst/>
          </a:prstGeom>
          <a:solidFill>
            <a:srgbClr val="ffffff"/>
          </a:solidFill>
          <a:ln w="25560">
            <a:solidFill>
              <a:srgbClr val="ffffff"/>
            </a:solidFill>
            <a:round/>
          </a:ln>
        </p:spPr>
      </p:sp>
      <p:sp>
        <p:nvSpPr>
          <p:cNvPr id="367" name="CustomShape 12"/>
          <p:cNvSpPr/>
          <p:nvPr/>
        </p:nvSpPr>
        <p:spPr>
          <a:xfrm>
            <a:off x="5319000" y="1815120"/>
            <a:ext cx="4008960" cy="456120"/>
          </a:xfrm>
          <a:prstGeom prst="rect">
            <a:avLst/>
          </a:prstGeom>
        </p:spPr>
        <p:txBody>
          <a:bodyPr bIns="45000" lIns="90000" rIns="90000" tIns="45000" wrap="none"/>
          <a:p>
            <a:r>
              <a:rPr b="1" lang="en-US" sz="2400">
                <a:solidFill>
                  <a:srgbClr val="0070c0"/>
                </a:solidFill>
                <a:latin typeface="Calibri"/>
              </a:rPr>
              <a:t>SYMBOLIC EXECUTION</a:t>
            </a:r>
            <a:endParaRPr/>
          </a:p>
        </p:txBody>
      </p:sp>
      <p:sp>
        <p:nvSpPr>
          <p:cNvPr id="368" name="CustomShape 13"/>
          <p:cNvSpPr/>
          <p:nvPr/>
        </p:nvSpPr>
        <p:spPr>
          <a:xfrm>
            <a:off x="8575560" y="3141000"/>
            <a:ext cx="244800" cy="285480"/>
          </a:xfrm>
          <a:prstGeom prst="rightArrow">
            <a:avLst>
              <a:gd fmla="val 16200" name="adj1"/>
              <a:gd fmla="val 5400" name="adj2"/>
            </a:avLst>
          </a:prstGeom>
          <a:ln w="25560">
            <a:solidFill>
              <a:srgbClr val="000000"/>
            </a:solidFill>
            <a:round/>
          </a:ln>
        </p:spPr>
      </p:sp>
      <p:sp>
        <p:nvSpPr>
          <p:cNvPr id="369" name="CustomShape 14"/>
          <p:cNvSpPr/>
          <p:nvPr/>
        </p:nvSpPr>
        <p:spPr>
          <a:xfrm>
            <a:off x="811080" y="3916800"/>
            <a:ext cx="1409040" cy="364680"/>
          </a:xfrm>
          <a:prstGeom prst="rect">
            <a:avLst/>
          </a:prstGeom>
        </p:spPr>
        <p:txBody>
          <a:bodyPr bIns="45000" lIns="90000" rIns="90000" tIns="45000" wrap="none"/>
          <a:p>
            <a:r>
              <a:rPr lang="en-US">
                <a:solidFill>
                  <a:srgbClr val="000000"/>
                </a:solidFill>
                <a:latin typeface="Calibri"/>
              </a:rPr>
              <a:t>PROGRAM </a:t>
            </a:r>
            <a:endParaRPr/>
          </a:p>
        </p:txBody>
      </p:sp>
      <p:sp>
        <p:nvSpPr>
          <p:cNvPr id="370" name="CustomShape 15"/>
          <p:cNvSpPr/>
          <p:nvPr/>
        </p:nvSpPr>
        <p:spPr>
          <a:xfrm>
            <a:off x="6166080" y="4067640"/>
            <a:ext cx="1805400" cy="364680"/>
          </a:xfrm>
          <a:prstGeom prst="rect">
            <a:avLst/>
          </a:prstGeom>
        </p:spPr>
        <p:txBody>
          <a:bodyPr bIns="45000" lIns="90000" rIns="90000" tIns="45000" wrap="none"/>
          <a:p>
            <a:r>
              <a:rPr lang="en-US">
                <a:solidFill>
                  <a:srgbClr val="000000"/>
                </a:solidFill>
                <a:latin typeface="Calibri"/>
              </a:rPr>
              <a:t>CONSTRAINTS</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1"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Two Components of SE (2)</a:t>
            </a:r>
            <a:endParaRPr/>
          </a:p>
        </p:txBody>
      </p:sp>
      <p:sp>
        <p:nvSpPr>
          <p:cNvPr id="372" name="CustomShape 2"/>
          <p:cNvSpPr/>
          <p:nvPr/>
        </p:nvSpPr>
        <p:spPr>
          <a:xfrm>
            <a:off x="4068000" y="2740320"/>
            <a:ext cx="2004840" cy="1298880"/>
          </a:xfrm>
          <a:prstGeom prst="rect">
            <a:avLst/>
          </a:prstGeom>
          <a:ln w="57240">
            <a:solidFill>
              <a:srgbClr val="000000"/>
            </a:solidFill>
            <a:round/>
          </a:ln>
        </p:spPr>
        <p:txBody>
          <a:bodyPr anchor="ctr"/>
          <a:p>
            <a:pPr algn="ctr"/>
            <a:r>
              <a:rPr lang="en-US" sz="3200">
                <a:solidFill>
                  <a:srgbClr val="000000"/>
                </a:solidFill>
                <a:latin typeface="Calibri"/>
              </a:rPr>
              <a:t>Constraint Solver</a:t>
            </a:r>
            <a:endParaRPr/>
          </a:p>
        </p:txBody>
      </p:sp>
      <p:sp>
        <p:nvSpPr>
          <p:cNvPr id="373" name="CustomShape 3"/>
          <p:cNvSpPr/>
          <p:nvPr/>
        </p:nvSpPr>
        <p:spPr>
          <a:xfrm>
            <a:off x="179640" y="1762560"/>
            <a:ext cx="8496720" cy="2880000"/>
          </a:xfrm>
          <a:prstGeom prst="rect">
            <a:avLst/>
          </a:prstGeom>
          <a:ln w="38160">
            <a:solidFill>
              <a:srgbClr val="1f497d"/>
            </a:solidFill>
            <a:round/>
          </a:ln>
        </p:spPr>
      </p:sp>
      <p:sp>
        <p:nvSpPr>
          <p:cNvPr id="374" name="CustomShape 4"/>
          <p:cNvSpPr/>
          <p:nvPr/>
        </p:nvSpPr>
        <p:spPr>
          <a:xfrm>
            <a:off x="72000" y="1484640"/>
            <a:ext cx="323280" cy="3528000"/>
          </a:xfrm>
          <a:prstGeom prst="rect">
            <a:avLst/>
          </a:prstGeom>
          <a:solidFill>
            <a:srgbClr val="ffffff"/>
          </a:solidFill>
          <a:ln w="25560">
            <a:solidFill>
              <a:srgbClr val="ffffff"/>
            </a:solidFill>
            <a:round/>
          </a:ln>
        </p:spPr>
      </p:sp>
      <p:sp>
        <p:nvSpPr>
          <p:cNvPr id="375" name="CustomShape 5"/>
          <p:cNvSpPr/>
          <p:nvPr/>
        </p:nvSpPr>
        <p:spPr>
          <a:xfrm>
            <a:off x="1506240" y="5445360"/>
            <a:ext cx="5873760" cy="1179720"/>
          </a:xfrm>
          <a:prstGeom prst="rect">
            <a:avLst/>
          </a:prstGeom>
          <a:solidFill>
            <a:srgbClr val="ffffff"/>
          </a:solidFill>
          <a:ln w="25560">
            <a:solidFill>
              <a:srgbClr val="000000"/>
            </a:solidFill>
            <a:round/>
          </a:ln>
        </p:spPr>
        <p:txBody>
          <a:bodyPr bIns="41040" lIns="82440" rIns="82440" tIns="41040"/>
          <a:p>
            <a:pPr algn="ctr"/>
            <a:r>
              <a:rPr lang="en-US" sz="3600">
                <a:solidFill>
                  <a:srgbClr val="000000"/>
                </a:solidFill>
                <a:latin typeface="Calibri"/>
              </a:rPr>
              <a:t>Finds inputs from constraints</a:t>
            </a:r>
            <a:endParaRPr/>
          </a:p>
        </p:txBody>
      </p:sp>
      <p:sp>
        <p:nvSpPr>
          <p:cNvPr id="376" name="CustomShape 6"/>
          <p:cNvSpPr/>
          <p:nvPr/>
        </p:nvSpPr>
        <p:spPr>
          <a:xfrm>
            <a:off x="-153360" y="1805040"/>
            <a:ext cx="4008960" cy="456120"/>
          </a:xfrm>
          <a:prstGeom prst="rect">
            <a:avLst/>
          </a:prstGeom>
        </p:spPr>
        <p:txBody>
          <a:bodyPr bIns="45000" lIns="90000" rIns="90000" tIns="45000" wrap="none"/>
          <a:p>
            <a:r>
              <a:rPr b="1" lang="en-US" sz="2400">
                <a:solidFill>
                  <a:srgbClr val="0070c0"/>
                </a:solidFill>
                <a:latin typeface="Calibri"/>
              </a:rPr>
              <a:t>SYMBOLIC EXECUTION</a:t>
            </a:r>
            <a:endParaRPr/>
          </a:p>
        </p:txBody>
      </p:sp>
      <p:sp>
        <p:nvSpPr>
          <p:cNvPr id="377" name="CustomShape 7"/>
          <p:cNvSpPr/>
          <p:nvPr/>
        </p:nvSpPr>
        <p:spPr>
          <a:xfrm>
            <a:off x="-24480" y="1254960"/>
            <a:ext cx="996120" cy="364680"/>
          </a:xfrm>
          <a:prstGeom prst="rect">
            <a:avLst/>
          </a:prstGeom>
        </p:spPr>
        <p:txBody>
          <a:bodyPr bIns="45000" lIns="90000" rIns="90000" tIns="45000" wrap="none"/>
          <a:p>
            <a:r>
              <a:rPr b="1" lang="en-US">
                <a:solidFill>
                  <a:srgbClr val="000000"/>
                </a:solidFill>
                <a:latin typeface="Calibri"/>
              </a:rPr>
              <a:t>contd.</a:t>
            </a:r>
            <a:endParaRPr/>
          </a:p>
        </p:txBody>
      </p:sp>
      <p:sp>
        <p:nvSpPr>
          <p:cNvPr id="378" name="CustomShape 8"/>
          <p:cNvSpPr/>
          <p:nvPr/>
        </p:nvSpPr>
        <p:spPr>
          <a:xfrm>
            <a:off x="904320" y="2715120"/>
            <a:ext cx="1704600" cy="395280"/>
          </a:xfrm>
          <a:prstGeom prst="rect">
            <a:avLst/>
          </a:prstGeom>
        </p:spPr>
        <p:txBody>
          <a:bodyPr bIns="45000" lIns="90000" rIns="90000" tIns="45000" wrap="none"/>
          <a:p>
            <a:r>
              <a:rPr lang="en-US" sz="2000">
                <a:latin typeface="Courier New"/>
              </a:rPr>
              <a:t>1. a==null</a:t>
            </a:r>
            <a:endParaRPr/>
          </a:p>
        </p:txBody>
      </p:sp>
      <p:sp>
        <p:nvSpPr>
          <p:cNvPr id="379" name="CustomShape 9"/>
          <p:cNvSpPr/>
          <p:nvPr/>
        </p:nvSpPr>
        <p:spPr>
          <a:xfrm>
            <a:off x="908640" y="3034800"/>
            <a:ext cx="2619000" cy="1005120"/>
          </a:xfrm>
          <a:prstGeom prst="rect">
            <a:avLst/>
          </a:prstGeom>
        </p:spPr>
        <p:txBody>
          <a:bodyPr bIns="45000" lIns="90000" rIns="90000" tIns="45000" wrap="none"/>
          <a:p>
            <a:r>
              <a:rPr lang="en-US" sz="2000">
                <a:latin typeface="Courier New"/>
              </a:rPr>
              <a:t>2. a!=null &amp;&amp;</a:t>
            </a:r>
            <a:endParaRPr/>
          </a:p>
          <a:p>
            <a:r>
              <a:rPr lang="en-US" sz="2000">
                <a:latin typeface="Courier New"/>
              </a:rPr>
              <a:t>   </a:t>
            </a:r>
            <a:r>
              <a:rPr lang="en-US" sz="2000">
                <a:latin typeface="Courier New"/>
              </a:rPr>
              <a:t>!(a.length&gt;0)</a:t>
            </a:r>
            <a:endParaRPr/>
          </a:p>
          <a:p>
            <a:r>
              <a:rPr lang="en-US" sz="2000">
                <a:latin typeface="Courier New"/>
              </a:rPr>
              <a:t>…</a:t>
            </a:r>
            <a:endParaRPr/>
          </a:p>
        </p:txBody>
      </p:sp>
      <p:sp>
        <p:nvSpPr>
          <p:cNvPr id="380" name="CustomShape 10"/>
          <p:cNvSpPr/>
          <p:nvPr/>
        </p:nvSpPr>
        <p:spPr>
          <a:xfrm>
            <a:off x="830520" y="2637000"/>
            <a:ext cx="2764440" cy="1413000"/>
          </a:xfrm>
          <a:prstGeom prst="rect">
            <a:avLst/>
          </a:prstGeom>
          <a:ln w="25560">
            <a:solidFill>
              <a:srgbClr val="000000"/>
            </a:solidFill>
            <a:custDash>
              <a:ds d="284000" sp="213000"/>
            </a:custDash>
            <a:round/>
          </a:ln>
        </p:spPr>
      </p:sp>
      <p:sp>
        <p:nvSpPr>
          <p:cNvPr id="381" name="CustomShape 11"/>
          <p:cNvSpPr/>
          <p:nvPr/>
        </p:nvSpPr>
        <p:spPr>
          <a:xfrm>
            <a:off x="467640" y="3141000"/>
            <a:ext cx="244800" cy="285480"/>
          </a:xfrm>
          <a:prstGeom prst="rightArrow">
            <a:avLst>
              <a:gd fmla="val 16200" name="adj1"/>
              <a:gd fmla="val 5400" name="adj2"/>
            </a:avLst>
          </a:prstGeom>
          <a:ln w="25560">
            <a:solidFill>
              <a:srgbClr val="000000"/>
            </a:solidFill>
            <a:round/>
          </a:ln>
        </p:spPr>
      </p:sp>
      <p:sp>
        <p:nvSpPr>
          <p:cNvPr id="382" name="CustomShape 12"/>
          <p:cNvSpPr/>
          <p:nvPr/>
        </p:nvSpPr>
        <p:spPr>
          <a:xfrm>
            <a:off x="3702240" y="3241440"/>
            <a:ext cx="244800" cy="285480"/>
          </a:xfrm>
          <a:prstGeom prst="rightArrow">
            <a:avLst>
              <a:gd fmla="val 16200" name="adj1"/>
              <a:gd fmla="val 5400" name="adj2"/>
            </a:avLst>
          </a:prstGeom>
          <a:ln w="25560">
            <a:solidFill>
              <a:srgbClr val="000000"/>
            </a:solidFill>
            <a:round/>
          </a:ln>
        </p:spPr>
      </p:sp>
      <p:sp>
        <p:nvSpPr>
          <p:cNvPr id="383" name="CustomShape 13"/>
          <p:cNvSpPr/>
          <p:nvPr/>
        </p:nvSpPr>
        <p:spPr>
          <a:xfrm>
            <a:off x="6173280" y="3243600"/>
            <a:ext cx="244800" cy="285480"/>
          </a:xfrm>
          <a:prstGeom prst="rightArrow">
            <a:avLst>
              <a:gd fmla="val 16200" name="adj1"/>
              <a:gd fmla="val 5400" name="adj2"/>
            </a:avLst>
          </a:prstGeom>
          <a:ln w="25560">
            <a:solidFill>
              <a:srgbClr val="000000"/>
            </a:solidFill>
            <a:round/>
          </a:ln>
        </p:spPr>
      </p:sp>
      <p:sp>
        <p:nvSpPr>
          <p:cNvPr id="384" name="CustomShape 14"/>
          <p:cNvSpPr/>
          <p:nvPr/>
        </p:nvSpPr>
        <p:spPr>
          <a:xfrm>
            <a:off x="6563160" y="2997000"/>
            <a:ext cx="927360" cy="303480"/>
          </a:xfrm>
          <a:prstGeom prst="rect">
            <a:avLst/>
          </a:prstGeom>
        </p:spPr>
        <p:txBody>
          <a:bodyPr bIns="45000" lIns="90000" rIns="90000" tIns="45000" wrap="none"/>
          <a:p>
            <a:r>
              <a:rPr lang="en-US" sz="1400">
                <a:latin typeface="Courier New"/>
              </a:rPr>
              <a:t>1. null</a:t>
            </a:r>
            <a:endParaRPr/>
          </a:p>
        </p:txBody>
      </p:sp>
      <p:sp>
        <p:nvSpPr>
          <p:cNvPr id="385" name="CustomShape 15"/>
          <p:cNvSpPr/>
          <p:nvPr/>
        </p:nvSpPr>
        <p:spPr>
          <a:xfrm>
            <a:off x="6562440" y="3308040"/>
            <a:ext cx="714240" cy="516600"/>
          </a:xfrm>
          <a:prstGeom prst="rect">
            <a:avLst/>
          </a:prstGeom>
        </p:spPr>
        <p:txBody>
          <a:bodyPr bIns="45000" lIns="90000" rIns="90000" tIns="45000" wrap="none"/>
          <a:p>
            <a:r>
              <a:rPr lang="en-US" sz="1400">
                <a:latin typeface="Courier New"/>
              </a:rPr>
              <a:t>2. {}</a:t>
            </a:r>
            <a:endParaRPr/>
          </a:p>
          <a:p>
            <a:r>
              <a:rPr lang="en-US" sz="1400">
                <a:latin typeface="Courier New"/>
              </a:rPr>
              <a:t>…</a:t>
            </a:r>
            <a:endParaRPr/>
          </a:p>
        </p:txBody>
      </p:sp>
      <p:sp>
        <p:nvSpPr>
          <p:cNvPr id="386" name="CustomShape 16"/>
          <p:cNvSpPr/>
          <p:nvPr/>
        </p:nvSpPr>
        <p:spPr>
          <a:xfrm>
            <a:off x="6516360" y="2920680"/>
            <a:ext cx="1919880" cy="896400"/>
          </a:xfrm>
          <a:prstGeom prst="rect">
            <a:avLst/>
          </a:prstGeom>
          <a:ln w="25560">
            <a:solidFill>
              <a:srgbClr val="000000"/>
            </a:solidFill>
            <a:custDash>
              <a:ds d="284000" sp="213000"/>
            </a:custDash>
            <a:round/>
          </a:ln>
        </p:spPr>
      </p:sp>
      <p:sp>
        <p:nvSpPr>
          <p:cNvPr id="387" name="CustomShape 17"/>
          <p:cNvSpPr/>
          <p:nvPr/>
        </p:nvSpPr>
        <p:spPr>
          <a:xfrm>
            <a:off x="1253520" y="4067640"/>
            <a:ext cx="1805400" cy="364680"/>
          </a:xfrm>
          <a:prstGeom prst="rect">
            <a:avLst/>
          </a:prstGeom>
        </p:spPr>
        <p:txBody>
          <a:bodyPr bIns="45000" lIns="90000" rIns="90000" tIns="45000" wrap="none"/>
          <a:p>
            <a:r>
              <a:rPr lang="en-US">
                <a:solidFill>
                  <a:srgbClr val="000000"/>
                </a:solidFill>
                <a:latin typeface="Calibri"/>
              </a:rPr>
              <a:t>CONSTRAINTS</a:t>
            </a:r>
            <a:endParaRPr/>
          </a:p>
        </p:txBody>
      </p:sp>
      <p:sp>
        <p:nvSpPr>
          <p:cNvPr id="388" name="CustomShape 18"/>
          <p:cNvSpPr/>
          <p:nvPr/>
        </p:nvSpPr>
        <p:spPr>
          <a:xfrm>
            <a:off x="6905520" y="3861000"/>
            <a:ext cx="1008360" cy="364680"/>
          </a:xfrm>
          <a:prstGeom prst="rect">
            <a:avLst/>
          </a:prstGeom>
        </p:spPr>
        <p:txBody>
          <a:bodyPr bIns="45000" lIns="90000" rIns="90000" tIns="45000" wrap="none"/>
          <a:p>
            <a:r>
              <a:rPr lang="en-US">
                <a:solidFill>
                  <a:srgbClr val="000000"/>
                </a:solidFill>
                <a:latin typeface="Calibri"/>
              </a:rPr>
              <a:t>INPUTS</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History of SE for Testing</a:t>
            </a:r>
            <a:endParaRPr/>
          </a:p>
        </p:txBody>
      </p:sp>
      <p:sp>
        <p:nvSpPr>
          <p:cNvPr id="390" name="TextShape 2"/>
          <p:cNvSpPr txBox="1"/>
          <p:nvPr/>
        </p:nvSpPr>
        <p:spPr>
          <a:xfrm>
            <a:off x="497160" y="1600200"/>
            <a:ext cx="8466840" cy="4525560"/>
          </a:xfrm>
          <a:prstGeom prst="rect">
            <a:avLst/>
          </a:prstGeom>
        </p:spPr>
        <p:txBody>
          <a:bodyPr/>
          <a:p>
            <a:r>
              <a:rPr b="1" lang="pt-BR" sz="3200">
                <a:solidFill>
                  <a:srgbClr val="000000"/>
                </a:solidFill>
                <a:latin typeface="Calibri"/>
              </a:rPr>
              <a:t>‘</a:t>
            </a:r>
            <a:r>
              <a:rPr b="1" lang="pt-BR" sz="3200">
                <a:solidFill>
                  <a:srgbClr val="000000"/>
                </a:solidFill>
                <a:latin typeface="Calibri"/>
              </a:rPr>
              <a:t>76,‘77</a:t>
            </a:r>
            <a:r>
              <a:rPr lang="pt-BR" sz="3200">
                <a:solidFill>
                  <a:srgbClr val="000000"/>
                </a:solidFill>
                <a:latin typeface="Calibri"/>
              </a:rPr>
              <a:t>: SE proposed as static technique to assist Software Testing</a:t>
            </a:r>
            <a:endParaRPr/>
          </a:p>
          <a:p>
            <a:pPr lvl="1">
              <a:buFont typeface="Arial"/>
              <a:buChar char="–"/>
            </a:pPr>
            <a:r>
              <a:rPr lang="pt-BR" sz="2800">
                <a:solidFill>
                  <a:srgbClr val="000000"/>
                </a:solidFill>
                <a:latin typeface="Calibri"/>
              </a:rPr>
              <a:t>Independently by L. Clarke, J. King, and W. Howden</a:t>
            </a:r>
            <a:endParaRPr/>
          </a:p>
          <a:p>
            <a:endParaRPr/>
          </a:p>
          <a:p>
            <a:endParaRPr/>
          </a:p>
          <a:p>
            <a:r>
              <a:rPr b="1" lang="pt-BR" sz="3200">
                <a:solidFill>
                  <a:srgbClr val="000000"/>
                </a:solidFill>
                <a:latin typeface="Calibri"/>
              </a:rPr>
              <a:t>‘</a:t>
            </a:r>
            <a:r>
              <a:rPr b="1" lang="pt-BR" sz="3200">
                <a:solidFill>
                  <a:srgbClr val="000000"/>
                </a:solidFill>
                <a:latin typeface="Calibri"/>
              </a:rPr>
              <a:t>05,‘06</a:t>
            </a:r>
            <a:r>
              <a:rPr lang="pt-BR" sz="3200">
                <a:solidFill>
                  <a:srgbClr val="000000"/>
                </a:solidFill>
                <a:latin typeface="Calibri"/>
              </a:rPr>
              <a:t>: Increased interest with advances in dynamic symbolic execution and constraint-solving  technology </a:t>
            </a:r>
            <a:endParaRPr/>
          </a:p>
        </p:txBody>
      </p:sp>
      <p:sp>
        <p:nvSpPr>
          <p:cNvPr id="391" name="CustomShape 3"/>
          <p:cNvSpPr/>
          <p:nvPr/>
        </p:nvSpPr>
        <p:spPr>
          <a:xfrm>
            <a:off x="-92880" y="3357000"/>
            <a:ext cx="9256320" cy="639000"/>
          </a:xfrm>
          <a:prstGeom prst="rect">
            <a:avLst/>
          </a:prstGeom>
          <a:solidFill>
            <a:srgbClr val="ffffff"/>
          </a:solidFill>
          <a:ln w="25560">
            <a:solidFill>
              <a:srgbClr val="000000"/>
            </a:solidFill>
            <a:round/>
          </a:ln>
        </p:spPr>
        <p:txBody>
          <a:bodyPr bIns="45000" lIns="90000" rIns="90000" tIns="45000" wrap="none"/>
          <a:p>
            <a:r>
              <a:rPr lang="en-US" sz="3600">
                <a:solidFill>
                  <a:srgbClr val="000000"/>
                </a:solidFill>
                <a:latin typeface="Calibri"/>
              </a:rPr>
              <a:t>No big breakthrough for about 30 years</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Current State-of-the-Art for SE</a:t>
            </a:r>
            <a:endParaRPr/>
          </a:p>
        </p:txBody>
      </p:sp>
      <p:sp>
        <p:nvSpPr>
          <p:cNvPr id="393" name="TextShape 2"/>
          <p:cNvSpPr txBox="1"/>
          <p:nvPr/>
        </p:nvSpPr>
        <p:spPr>
          <a:xfrm>
            <a:off x="457200" y="1637640"/>
            <a:ext cx="8434800" cy="5220000"/>
          </a:xfrm>
          <a:prstGeom prst="rect">
            <a:avLst/>
          </a:prstGeom>
        </p:spPr>
        <p:txBody>
          <a:bodyPr/>
          <a:p>
            <a:pPr>
              <a:buFont typeface="Arial"/>
              <a:buChar char="•"/>
            </a:pPr>
            <a:r>
              <a:rPr lang="pt-BR" sz="3200">
                <a:solidFill>
                  <a:srgbClr val="000000"/>
                </a:solidFill>
                <a:latin typeface="Calibri"/>
              </a:rPr>
              <a:t>Explosion in number of tools and techniques</a:t>
            </a:r>
            <a:endParaRPr/>
          </a:p>
          <a:p>
            <a:pPr lvl="1">
              <a:buFont typeface="Arial"/>
              <a:buChar char="–"/>
            </a:pPr>
            <a:r>
              <a:rPr b="1" lang="pt-BR" sz="2800">
                <a:solidFill>
                  <a:srgbClr val="000000"/>
                </a:solidFill>
                <a:latin typeface="Calibri"/>
              </a:rPr>
              <a:t>Tools</a:t>
            </a:r>
            <a:r>
              <a:rPr lang="pt-BR" sz="2800">
                <a:solidFill>
                  <a:srgbClr val="000000"/>
                </a:solidFill>
                <a:latin typeface="Calibri"/>
              </a:rPr>
              <a:t>: CUTE, CREST, DART, EGT, EXE, jCUTE, KLEE, PEX, PREFIX, SAGE, SMART, SPF, YOGI, etc.</a:t>
            </a:r>
            <a:endParaRPr/>
          </a:p>
          <a:p>
            <a:pPr lvl="1">
              <a:buFont typeface="Arial"/>
              <a:buChar char="–"/>
            </a:pPr>
            <a:r>
              <a:rPr b="1" lang="pt-BR" sz="2800">
                <a:solidFill>
                  <a:srgbClr val="000000"/>
                </a:solidFill>
                <a:latin typeface="Calibri"/>
              </a:rPr>
              <a:t>Industry</a:t>
            </a:r>
            <a:r>
              <a:rPr lang="pt-BR" sz="2800">
                <a:solidFill>
                  <a:srgbClr val="000000"/>
                </a:solidFill>
                <a:latin typeface="Calibri"/>
              </a:rPr>
              <a:t>: Bell Labs, Fujitsu, IBM, Microsoft, etc.</a:t>
            </a:r>
            <a:endParaRPr/>
          </a:p>
          <a:p>
            <a:pPr lvl="1">
              <a:buFont typeface="Arial"/>
              <a:buChar char="–"/>
            </a:pPr>
            <a:r>
              <a:rPr b="1" lang="pt-BR" sz="2800">
                <a:solidFill>
                  <a:srgbClr val="000000"/>
                </a:solidFill>
                <a:latin typeface="Calibri"/>
              </a:rPr>
              <a:t>Government</a:t>
            </a:r>
            <a:r>
              <a:rPr lang="pt-BR" sz="2800">
                <a:solidFill>
                  <a:srgbClr val="000000"/>
                </a:solidFill>
                <a:latin typeface="Calibri"/>
              </a:rPr>
              <a:t> </a:t>
            </a:r>
            <a:r>
              <a:rPr b="1" lang="pt-BR" sz="2800">
                <a:solidFill>
                  <a:srgbClr val="000000"/>
                </a:solidFill>
                <a:latin typeface="Calibri"/>
              </a:rPr>
              <a:t>Labs</a:t>
            </a:r>
            <a:r>
              <a:rPr lang="pt-BR" sz="2800">
                <a:solidFill>
                  <a:srgbClr val="000000"/>
                </a:solidFill>
                <a:latin typeface="Calibri"/>
              </a:rPr>
              <a:t>: NASA, etc.</a:t>
            </a:r>
            <a:endParaRPr/>
          </a:p>
          <a:p>
            <a:pPr lvl="1">
              <a:buFont typeface="Arial"/>
              <a:buChar char="–"/>
            </a:pPr>
            <a:r>
              <a:rPr b="1" lang="pt-BR" sz="2800">
                <a:solidFill>
                  <a:srgbClr val="000000"/>
                </a:solidFill>
                <a:latin typeface="Calibri"/>
              </a:rPr>
              <a:t>Universities</a:t>
            </a:r>
            <a:r>
              <a:rPr lang="pt-BR" sz="2800">
                <a:solidFill>
                  <a:srgbClr val="000000"/>
                </a:solidFill>
                <a:latin typeface="Calibri"/>
              </a:rPr>
              <a:t>: Berkeley, EPFL, Illinois, Imperial College London, Iowa State, U Nebraska Lincoln, UT Austin, UT Arlington, Stanford, Stellenbosch, etc.</a:t>
            </a:r>
            <a:endParaRPr/>
          </a:p>
          <a:p>
            <a:pPr lvl="1">
              <a:buFont typeface="Arial"/>
              <a:buChar char="–"/>
            </a:pPr>
            <a:r>
              <a:rPr b="1" lang="pt-BR" sz="2800">
                <a:solidFill>
                  <a:srgbClr val="000000"/>
                </a:solidFill>
                <a:latin typeface="Calibri"/>
              </a:rPr>
              <a:t>Research communities</a:t>
            </a:r>
            <a:r>
              <a:rPr lang="pt-BR" sz="2800">
                <a:solidFill>
                  <a:srgbClr val="000000"/>
                </a:solidFill>
                <a:latin typeface="Calibri"/>
              </a:rPr>
              <a:t>: software engineering, programming languages, systems, security, etc.</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Big Challenge</a:t>
            </a:r>
            <a:endParaRPr/>
          </a:p>
        </p:txBody>
      </p:sp>
      <p:sp>
        <p:nvSpPr>
          <p:cNvPr id="395" name="CustomShape 2"/>
          <p:cNvSpPr/>
          <p:nvPr/>
        </p:nvSpPr>
        <p:spPr>
          <a:xfrm>
            <a:off x="352080" y="1268640"/>
            <a:ext cx="8568720" cy="2284920"/>
          </a:xfrm>
          <a:prstGeom prst="rect">
            <a:avLst/>
          </a:prstGeom>
          <a:solidFill>
            <a:srgbClr val="ffffff"/>
          </a:solidFill>
          <a:ln w="57240">
            <a:solidFill>
              <a:srgbClr val="ff0000"/>
            </a:solidFill>
            <a:round/>
          </a:ln>
        </p:spPr>
        <p:txBody>
          <a:bodyPr bIns="45000" lIns="90000" rIns="90000" tIns="45000"/>
          <a:p>
            <a:pPr algn="ctr"/>
            <a:r>
              <a:rPr lang="en-US" sz="3600">
                <a:solidFill>
                  <a:srgbClr val="000000"/>
                </a:solidFill>
                <a:latin typeface="Calibri"/>
              </a:rPr>
              <a:t>Handling arbitrarily complex constraints,</a:t>
            </a:r>
            <a:r>
              <a:rPr lang="en-US" sz="3600">
                <a:solidFill>
                  <a:srgbClr val="000000"/>
                </a:solidFill>
                <a:latin typeface="Calibri"/>
              </a:rPr>
              <a:t>
</a:t>
            </a:r>
            <a:r>
              <a:rPr lang="en-US" sz="3600">
                <a:solidFill>
                  <a:srgbClr val="000000"/>
                </a:solidFill>
                <a:latin typeface="Calibri"/>
              </a:rPr>
              <a:t>e.g., constraints arising in scientific software</a:t>
            </a:r>
            <a:endParaRPr/>
          </a:p>
        </p:txBody>
      </p:sp>
      <p:sp>
        <p:nvSpPr>
          <p:cNvPr id="396" name="CustomShape 3"/>
          <p:cNvSpPr/>
          <p:nvPr/>
        </p:nvSpPr>
        <p:spPr>
          <a:xfrm>
            <a:off x="352080" y="4586400"/>
            <a:ext cx="8568720" cy="2650680"/>
          </a:xfrm>
          <a:prstGeom prst="rect">
            <a:avLst/>
          </a:prstGeom>
          <a:solidFill>
            <a:srgbClr val="ffffff"/>
          </a:solidFill>
          <a:ln w="25560">
            <a:solidFill>
              <a:srgbClr val="000000"/>
            </a:solidFill>
            <a:custDash>
              <a:ds d="284000" sp="213000"/>
            </a:custDash>
            <a:round/>
          </a:ln>
        </p:spPr>
        <p:txBody>
          <a:bodyPr bIns="45000" lIns="90000" rIns="90000" tIns="45000"/>
          <a:p>
            <a:r>
              <a:rPr lang="en-US" sz="2400">
                <a:solidFill>
                  <a:srgbClr val="000000"/>
                </a:solidFill>
                <a:latin typeface="Calibri"/>
              </a:rPr>
              <a:t>sqrt(pow(((x1 + (e1 * (cos(x4) – cos((x4 + (((1.0 * (((c1 * x5) * (e2/c2))/x6)) * x2)/e1)))))) – (((e2/c2)) * (1.0 – cos((c1 * x5))))),2.0)) &gt; 999.0  </a:t>
            </a:r>
            <a:r>
              <a:rPr b="1" lang="en-US" sz="2400">
                <a:solidFill>
                  <a:srgbClr val="000000"/>
                </a:solidFill>
                <a:latin typeface="Calibri"/>
              </a:rPr>
              <a:t>&amp;</a:t>
            </a:r>
            <a:r>
              <a:rPr lang="en-US" sz="2400">
                <a:solidFill>
                  <a:srgbClr val="000000"/>
                </a:solidFill>
                <a:latin typeface="Calibri"/>
              </a:rPr>
              <a:t> (c1 * x5) &gt; 0.0 </a:t>
            </a:r>
            <a:r>
              <a:rPr b="1" lang="en-US" sz="2400">
                <a:solidFill>
                  <a:srgbClr val="000000"/>
                </a:solidFill>
                <a:latin typeface="Calibri"/>
              </a:rPr>
              <a:t>&amp;</a:t>
            </a:r>
            <a:r>
              <a:rPr lang="en-US" sz="2400">
                <a:solidFill>
                  <a:srgbClr val="000000"/>
                </a:solidFill>
                <a:latin typeface="Calibri"/>
              </a:rPr>
              <a:t> x3 &gt; 0.0 </a:t>
            </a:r>
            <a:r>
              <a:rPr b="1" lang="en-US" sz="2400">
                <a:solidFill>
                  <a:srgbClr val="000000"/>
                </a:solidFill>
                <a:latin typeface="Calibri"/>
              </a:rPr>
              <a:t>&amp;</a:t>
            </a:r>
            <a:r>
              <a:rPr lang="en-US" sz="2400">
                <a:solidFill>
                  <a:srgbClr val="000000"/>
                </a:solidFill>
                <a:latin typeface="Calibri"/>
              </a:rPr>
              <a:t> x6 &gt; 0.0 </a:t>
            </a:r>
            <a:r>
              <a:rPr b="1" lang="en-US" sz="2400">
                <a:solidFill>
                  <a:srgbClr val="000000"/>
                </a:solidFill>
                <a:latin typeface="Calibri"/>
              </a:rPr>
              <a:t>&amp; </a:t>
            </a:r>
            <a:r>
              <a:rPr lang="en-US" sz="2400">
                <a:solidFill>
                  <a:srgbClr val="000000"/>
                </a:solidFill>
                <a:latin typeface="Calibri"/>
              </a:rPr>
              <a:t>c1 = 0.017… </a:t>
            </a:r>
            <a:r>
              <a:rPr b="1" lang="en-US" sz="2400">
                <a:solidFill>
                  <a:srgbClr val="000000"/>
                </a:solidFill>
                <a:latin typeface="Calibri"/>
              </a:rPr>
              <a:t>&amp;</a:t>
            </a:r>
            <a:r>
              <a:rPr b="1" lang="en-US" sz="2400">
                <a:solidFill>
                  <a:srgbClr val="000000"/>
                </a:solidFill>
                <a:latin typeface="Calibri"/>
              </a:rPr>
              <a:t>
</a:t>
            </a:r>
            <a:r>
              <a:rPr lang="en-US" sz="2400">
                <a:solidFill>
                  <a:srgbClr val="000000"/>
                </a:solidFill>
                <a:latin typeface="Calibri"/>
              </a:rPr>
              <a:t>c2 = 68443.0 </a:t>
            </a:r>
            <a:r>
              <a:rPr b="1" lang="en-US" sz="2400">
                <a:solidFill>
                  <a:srgbClr val="000000"/>
                </a:solidFill>
                <a:latin typeface="Calibri"/>
              </a:rPr>
              <a:t>&amp;</a:t>
            </a:r>
            <a:r>
              <a:rPr lang="en-US" sz="2400">
                <a:solidFill>
                  <a:srgbClr val="000000"/>
                </a:solidFill>
                <a:latin typeface="Calibri"/>
              </a:rPr>
              <a:t> e1 = ((pow(x2,2.0)/tan((c1*x3)))/c2) </a:t>
            </a:r>
            <a:r>
              <a:rPr b="1" lang="en-US" sz="2400">
                <a:solidFill>
                  <a:srgbClr val="000000"/>
                </a:solidFill>
                <a:latin typeface="Calibri"/>
              </a:rPr>
              <a:t>&amp;</a:t>
            </a:r>
            <a:r>
              <a:rPr lang="en-US" sz="2400">
                <a:solidFill>
                  <a:srgbClr val="000000"/>
                </a:solidFill>
                <a:latin typeface="Calibri"/>
              </a:rPr>
              <a:t>
</a:t>
            </a:r>
            <a:r>
              <a:rPr lang="en-US" sz="2400">
                <a:solidFill>
                  <a:srgbClr val="000000"/>
                </a:solidFill>
                <a:latin typeface="Calibri"/>
              </a:rPr>
              <a:t>e2 = pow(x6,2.0)/tan(c1*x3)</a:t>
            </a:r>
            <a:endParaRPr/>
          </a:p>
        </p:txBody>
      </p:sp>
      <p:pic>
        <p:nvPicPr>
          <p:cNvPr descr="" id="397" name="Picture 2"/>
          <p:cNvPicPr/>
          <p:nvPr/>
        </p:nvPicPr>
        <p:blipFill>
          <a:blip r:embed="rId1"/>
          <a:stretch>
            <a:fillRect/>
          </a:stretch>
        </p:blipFill>
        <p:spPr>
          <a:xfrm>
            <a:off x="6764760" y="2664000"/>
            <a:ext cx="2193120" cy="1772640"/>
          </a:xfrm>
          <a:prstGeom prst="rect">
            <a:avLst/>
          </a:prstGeom>
        </p:spPr>
      </p:pic>
      <p:sp>
        <p:nvSpPr>
          <p:cNvPr id="398" name="CustomShape 4"/>
          <p:cNvSpPr/>
          <p:nvPr/>
        </p:nvSpPr>
        <p:spPr>
          <a:xfrm>
            <a:off x="309240" y="3452760"/>
            <a:ext cx="6473160" cy="1552680"/>
          </a:xfrm>
          <a:prstGeom prst="rect">
            <a:avLst/>
          </a:prstGeom>
        </p:spPr>
        <p:txBody>
          <a:bodyPr bIns="45000" lIns="90000" rIns="90000" tIns="45000"/>
          <a:p>
            <a:r>
              <a:rPr lang="en-US" sz="3200">
                <a:solidFill>
                  <a:srgbClr val="000000"/>
                </a:solidFill>
                <a:latin typeface="Calibri"/>
              </a:rPr>
              <a:t>Example constraint generated with SE</a:t>
            </a:r>
            <a:endParaRPr/>
          </a:p>
          <a:p>
            <a:r>
              <a:rPr lang="en-US" sz="3200">
                <a:solidFill>
                  <a:srgbClr val="000000"/>
                </a:solidFill>
                <a:latin typeface="Calibri"/>
              </a:rPr>
              <a:t>for a module from TSAFE</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99" name="Picture 2"/>
          <p:cNvPicPr/>
          <p:nvPr/>
        </p:nvPicPr>
        <p:blipFill>
          <a:blip r:embed="rId1"/>
          <a:stretch>
            <a:fillRect/>
          </a:stretch>
        </p:blipFill>
        <p:spPr>
          <a:xfrm>
            <a:off x="1475640" y="1340640"/>
            <a:ext cx="6120360" cy="1966320"/>
          </a:xfrm>
          <a:prstGeom prst="rect">
            <a:avLst/>
          </a:prstGeom>
          <a:ln w="9360">
            <a:solidFill>
              <a:srgbClr val="000000"/>
            </a:solidFill>
            <a:miter/>
          </a:ln>
        </p:spPr>
      </p:pic>
      <p:sp>
        <p:nvSpPr>
          <p:cNvPr id="400"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ICSE’11 Impact Project</a:t>
            </a:r>
            <a:endParaRPr/>
          </a:p>
        </p:txBody>
      </p:sp>
      <p:pic>
        <p:nvPicPr>
          <p:cNvPr descr="" id="401" name="Picture 3"/>
          <p:cNvPicPr/>
          <p:nvPr/>
        </p:nvPicPr>
        <p:blipFill>
          <a:blip r:embed="rId2"/>
          <a:stretch>
            <a:fillRect/>
          </a:stretch>
        </p:blipFill>
        <p:spPr>
          <a:xfrm>
            <a:off x="570960" y="3457440"/>
            <a:ext cx="3352320" cy="471960"/>
          </a:xfrm>
          <a:prstGeom prst="rect">
            <a:avLst/>
          </a:prstGeom>
        </p:spPr>
      </p:pic>
      <p:pic>
        <p:nvPicPr>
          <p:cNvPr descr="" id="402" name="Picture 7"/>
          <p:cNvPicPr/>
          <p:nvPr/>
        </p:nvPicPr>
        <p:blipFill>
          <a:blip r:embed="rId3"/>
          <a:stretch>
            <a:fillRect/>
          </a:stretch>
        </p:blipFill>
        <p:spPr>
          <a:xfrm>
            <a:off x="146880" y="3933000"/>
            <a:ext cx="8818560" cy="1533240"/>
          </a:xfrm>
          <a:prstGeom prst="rect">
            <a:avLst/>
          </a:prstGeom>
        </p:spPr>
      </p:pic>
      <p:sp>
        <p:nvSpPr>
          <p:cNvPr id="403" name="CustomShape 2"/>
          <p:cNvSpPr/>
          <p:nvPr/>
        </p:nvSpPr>
        <p:spPr>
          <a:xfrm>
            <a:off x="192960" y="3348360"/>
            <a:ext cx="587520" cy="577800"/>
          </a:xfrm>
          <a:prstGeom prst="rect">
            <a:avLst/>
          </a:prstGeom>
        </p:spPr>
        <p:txBody>
          <a:bodyPr bIns="45000" lIns="90000" rIns="90000" tIns="45000" wrap="none"/>
          <a:p>
            <a:r>
              <a:rPr lang="en-US" sz="3200"/>
              <a:t>…</a:t>
            </a:r>
            <a:endParaRPr/>
          </a:p>
        </p:txBody>
      </p:sp>
      <p:sp>
        <p:nvSpPr>
          <p:cNvPr id="404" name="CustomShape 3"/>
          <p:cNvSpPr/>
          <p:nvPr/>
        </p:nvSpPr>
        <p:spPr>
          <a:xfrm>
            <a:off x="3035880" y="3348360"/>
            <a:ext cx="587520" cy="577800"/>
          </a:xfrm>
          <a:prstGeom prst="rect">
            <a:avLst/>
          </a:prstGeom>
        </p:spPr>
        <p:txBody>
          <a:bodyPr bIns="45000" lIns="90000" rIns="90000" tIns="45000" wrap="none"/>
          <a:p>
            <a:r>
              <a:rPr lang="en-US" sz="3200"/>
              <a:t>…</a:t>
            </a:r>
            <a:endParaRPr/>
          </a:p>
        </p:txBody>
      </p:sp>
      <p:sp>
        <p:nvSpPr>
          <p:cNvPr id="405" name="CustomShape 4"/>
          <p:cNvSpPr/>
          <p:nvPr/>
        </p:nvSpPr>
        <p:spPr>
          <a:xfrm>
            <a:off x="3637080" y="5085360"/>
            <a:ext cx="5184360" cy="431640"/>
          </a:xfrm>
          <a:prstGeom prst="rect">
            <a:avLst/>
          </a:prstGeom>
          <a:solidFill>
            <a:srgbClr val="ffffff"/>
          </a:solidFill>
          <a:ln w="25560">
            <a:solidFill>
              <a:srgbClr val="ffffff"/>
            </a:solidFill>
            <a:round/>
          </a:ln>
        </p:spPr>
      </p:sp>
      <p:sp>
        <p:nvSpPr>
          <p:cNvPr id="406" name="CustomShape 5"/>
          <p:cNvSpPr/>
          <p:nvPr/>
        </p:nvSpPr>
        <p:spPr>
          <a:xfrm>
            <a:off x="2295000" y="5788800"/>
            <a:ext cx="6779880" cy="1007640"/>
          </a:xfrm>
          <a:prstGeom prst="wedgeRectCallout">
            <a:avLst>
              <a:gd fmla="val -7155" name="adj1"/>
              <a:gd fmla="val -16642" name="adj2"/>
            </a:avLst>
          </a:prstGeom>
          <a:solidFill>
            <a:srgbClr val="ffffff"/>
          </a:solidFill>
          <a:ln w="25560">
            <a:solidFill>
              <a:srgbClr val="000000"/>
            </a:solidFill>
            <a:round/>
          </a:ln>
        </p:spPr>
        <p:txBody>
          <a:bodyPr anchor="ctr" bIns="45000" lIns="90000" rIns="90000" tIns="45000"/>
          <a:p>
            <a:r>
              <a:rPr lang="en-US" sz="2400">
                <a:solidFill>
                  <a:srgbClr val="000000"/>
                </a:solidFill>
                <a:latin typeface="Calibri"/>
              </a:rPr>
              <a:t>M. Souza, M.Borges, </a:t>
            </a:r>
            <a:r>
              <a:rPr b="1" lang="en-US" sz="2400">
                <a:solidFill>
                  <a:srgbClr val="000000"/>
                </a:solidFill>
                <a:latin typeface="Calibri"/>
              </a:rPr>
              <a:t>M. d’Amorim</a:t>
            </a:r>
            <a:r>
              <a:rPr lang="en-US" sz="2400">
                <a:solidFill>
                  <a:srgbClr val="000000"/>
                </a:solidFill>
                <a:latin typeface="Calibri"/>
              </a:rPr>
              <a:t>, and C. Pasareanu. CORAL: Solving Complex Constraints for Symbolic PathFinder. In NFM’11.</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7" name="TextShape 1"/>
          <p:cNvSpPr txBox="1"/>
          <p:nvPr/>
        </p:nvSpPr>
        <p:spPr>
          <a:xfrm>
            <a:off x="722160" y="4406760"/>
            <a:ext cx="7772040" cy="1361880"/>
          </a:xfrm>
          <a:prstGeom prst="rect">
            <a:avLst/>
          </a:prstGeom>
        </p:spPr>
        <p:txBody>
          <a:bodyPr/>
          <a:p>
            <a:pPr algn="ctr"/>
            <a:r>
              <a:rPr b="1" lang="pt-BR" sz="4000">
                <a:solidFill>
                  <a:srgbClr val="000000"/>
                </a:solidFill>
                <a:latin typeface="Calibri"/>
              </a:rPr>
              <a:t>CORAL: Constraint solver for complex constraints</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Software errors are expensive</a:t>
            </a:r>
            <a:endParaRPr/>
          </a:p>
        </p:txBody>
      </p:sp>
      <p:sp>
        <p:nvSpPr>
          <p:cNvPr id="120" name="TextShape 2"/>
          <p:cNvSpPr txBox="1"/>
          <p:nvPr/>
        </p:nvSpPr>
        <p:spPr>
          <a:xfrm>
            <a:off x="457200" y="1600200"/>
            <a:ext cx="8229240" cy="4525560"/>
          </a:xfrm>
          <a:prstGeom prst="rect">
            <a:avLst/>
          </a:prstGeom>
        </p:spPr>
        <p:txBody>
          <a:bodyPr/>
          <a:p>
            <a:r>
              <a:rPr lang="pt-BR" sz="3200">
                <a:solidFill>
                  <a:srgbClr val="000000"/>
                </a:solidFill>
                <a:latin typeface="Calibri"/>
              </a:rPr>
              <a:t>Software is everywhere</a:t>
            </a:r>
            <a:endParaRPr/>
          </a:p>
          <a:p>
            <a:endParaRPr/>
          </a:p>
          <a:p>
            <a:endParaRPr/>
          </a:p>
        </p:txBody>
      </p:sp>
      <p:sp>
        <p:nvSpPr>
          <p:cNvPr id="121" name="CustomShape 3"/>
          <p:cNvSpPr/>
          <p:nvPr/>
        </p:nvSpPr>
        <p:spPr>
          <a:xfrm>
            <a:off x="361800" y="4797720"/>
            <a:ext cx="8362800" cy="1918800"/>
          </a:xfrm>
          <a:prstGeom prst="rect">
            <a:avLst/>
          </a:prstGeom>
          <a:solidFill>
            <a:srgbClr val="ffffff"/>
          </a:solidFill>
          <a:ln w="57240">
            <a:solidFill>
              <a:srgbClr val="000000"/>
            </a:solidFill>
            <a:round/>
          </a:ln>
        </p:spPr>
        <p:txBody>
          <a:bodyPr bIns="45000" lIns="90000" rIns="90000" tIns="45000"/>
          <a:p>
            <a:pPr algn="ctr"/>
            <a:r>
              <a:rPr lang="en-US" sz="4000">
                <a:solidFill>
                  <a:srgbClr val="000000"/>
                </a:solidFill>
                <a:latin typeface="Calibri"/>
              </a:rPr>
              <a:t>Annual cost of software errors to the US economy is ~60B dollars [NIST2002]</a:t>
            </a:r>
            <a:endParaRPr/>
          </a:p>
        </p:txBody>
      </p:sp>
      <p:pic>
        <p:nvPicPr>
          <p:cNvPr descr="" id="122" name="Picture 4"/>
          <p:cNvPicPr/>
          <p:nvPr/>
        </p:nvPicPr>
        <p:blipFill>
          <a:blip r:embed="rId1"/>
          <a:stretch>
            <a:fillRect/>
          </a:stretch>
        </p:blipFill>
        <p:spPr>
          <a:xfrm>
            <a:off x="683640" y="2293560"/>
            <a:ext cx="1439640" cy="2071440"/>
          </a:xfrm>
          <a:prstGeom prst="rect">
            <a:avLst/>
          </a:prstGeom>
        </p:spPr>
      </p:pic>
      <p:pic>
        <p:nvPicPr>
          <p:cNvPr descr="" id="123" name="Picture 6"/>
          <p:cNvPicPr/>
          <p:nvPr/>
        </p:nvPicPr>
        <p:blipFill>
          <a:blip r:embed="rId2"/>
          <a:stretch>
            <a:fillRect/>
          </a:stretch>
        </p:blipFill>
        <p:spPr>
          <a:xfrm>
            <a:off x="2585880" y="2457720"/>
            <a:ext cx="2619000" cy="1742760"/>
          </a:xfrm>
          <a:prstGeom prst="rect">
            <a:avLst/>
          </a:prstGeom>
        </p:spPr>
      </p:pic>
      <p:pic>
        <p:nvPicPr>
          <p:cNvPr descr="" id="124" name="Picture 8"/>
          <p:cNvPicPr/>
          <p:nvPr/>
        </p:nvPicPr>
        <p:blipFill>
          <a:blip r:embed="rId3"/>
          <a:stretch>
            <a:fillRect/>
          </a:stretch>
        </p:blipFill>
        <p:spPr>
          <a:xfrm>
            <a:off x="5724000" y="2495880"/>
            <a:ext cx="2685600" cy="1704600"/>
          </a:xfrm>
          <a:prstGeom prst="rect">
            <a:avLst/>
          </a:prstGeom>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8" name="TextShape 1"/>
          <p:cNvSpPr txBox="1"/>
          <p:nvPr/>
        </p:nvSpPr>
        <p:spPr>
          <a:xfrm>
            <a:off x="205560" y="274680"/>
            <a:ext cx="8686440" cy="1142640"/>
          </a:xfrm>
          <a:prstGeom prst="rect">
            <a:avLst/>
          </a:prstGeom>
        </p:spPr>
        <p:txBody>
          <a:bodyPr anchor="ctr"/>
          <a:p>
            <a:pPr algn="ctr"/>
            <a:r>
              <a:rPr lang="pt-BR" sz="4400">
                <a:solidFill>
                  <a:srgbClr val="000000"/>
                </a:solidFill>
                <a:latin typeface="Calibri"/>
              </a:rPr>
              <a:t>CORAL</a:t>
            </a:r>
            <a:endParaRPr/>
          </a:p>
        </p:txBody>
      </p:sp>
      <p:sp>
        <p:nvSpPr>
          <p:cNvPr id="409" name="TextShape 2"/>
          <p:cNvSpPr txBox="1"/>
          <p:nvPr/>
        </p:nvSpPr>
        <p:spPr>
          <a:xfrm>
            <a:off x="457200" y="1600200"/>
            <a:ext cx="8506800" cy="4775760"/>
          </a:xfrm>
          <a:prstGeom prst="rect">
            <a:avLst/>
          </a:prstGeom>
        </p:spPr>
        <p:txBody>
          <a:bodyPr/>
          <a:p>
            <a:pPr>
              <a:buFont typeface="Arial"/>
              <a:buChar char="•"/>
            </a:pPr>
            <a:r>
              <a:rPr lang="pt-BR" sz="3200">
                <a:solidFill>
                  <a:srgbClr val="000000"/>
                </a:solidFill>
                <a:latin typeface="Calibri"/>
              </a:rPr>
              <a:t>Target application of our solver: SE of programs that manipulate floating-point variables</a:t>
            </a:r>
            <a:endParaRPr/>
          </a:p>
          <a:p>
            <a:pPr lvl="1">
              <a:buFont typeface="Arial"/>
              <a:buChar char="–"/>
            </a:pPr>
            <a:r>
              <a:rPr lang="pt-BR" sz="2800">
                <a:solidFill>
                  <a:srgbClr val="000000"/>
                </a:solidFill>
                <a:latin typeface="Calibri"/>
              </a:rPr>
              <a:t>Use floating-point arithmetic</a:t>
            </a:r>
            <a:endParaRPr/>
          </a:p>
          <a:p>
            <a:pPr lvl="1">
              <a:buFont typeface="Arial"/>
              <a:buChar char="–"/>
            </a:pPr>
            <a:r>
              <a:rPr lang="pt-BR" sz="2800">
                <a:solidFill>
                  <a:srgbClr val="000000"/>
                </a:solidFill>
                <a:latin typeface="Calibri"/>
              </a:rPr>
              <a:t>Call specific math functions</a:t>
            </a:r>
            <a:endParaRPr/>
          </a:p>
          <a:p>
            <a:endParaRPr/>
          </a:p>
          <a:p>
            <a:endParaRPr/>
          </a:p>
          <a:p>
            <a:endParaRPr/>
          </a:p>
          <a:p>
            <a:endParaRPr/>
          </a:p>
        </p:txBody>
      </p:sp>
      <p:sp>
        <p:nvSpPr>
          <p:cNvPr id="410" name="CustomShape 3"/>
          <p:cNvSpPr/>
          <p:nvPr/>
        </p:nvSpPr>
        <p:spPr>
          <a:xfrm>
            <a:off x="5216400" y="607320"/>
            <a:ext cx="165960" cy="359640"/>
          </a:xfrm>
          <a:prstGeom prst="rect">
            <a:avLst/>
          </a:prstGeom>
        </p:spPr>
      </p:sp>
      <p:sp>
        <p:nvSpPr>
          <p:cNvPr id="411" name="CustomShape 4"/>
          <p:cNvSpPr/>
          <p:nvPr/>
        </p:nvSpPr>
        <p:spPr>
          <a:xfrm>
            <a:off x="2051640" y="4512960"/>
            <a:ext cx="7776360" cy="935640"/>
          </a:xfrm>
          <a:prstGeom prst="rect">
            <a:avLst/>
          </a:prstGeom>
        </p:spPr>
        <p:txBody>
          <a:bodyPr bIns="41040" lIns="82440" rIns="82440" tIns="41040"/>
          <a:p>
            <a:r>
              <a:rPr lang="en-US" sz="2800">
                <a:solidFill>
                  <a:srgbClr val="000000"/>
                </a:solidFill>
                <a:latin typeface="Calibri"/>
              </a:rPr>
              <a:t>{x1=100.0, x2=98.48…, x3=3.08…E-11, …}</a:t>
            </a:r>
            <a:endParaRPr/>
          </a:p>
        </p:txBody>
      </p:sp>
      <p:sp>
        <p:nvSpPr>
          <p:cNvPr id="412" name="CustomShape 5"/>
          <p:cNvSpPr/>
          <p:nvPr/>
        </p:nvSpPr>
        <p:spPr>
          <a:xfrm>
            <a:off x="4788000" y="6196320"/>
            <a:ext cx="1751400" cy="359640"/>
          </a:xfrm>
          <a:prstGeom prst="rect">
            <a:avLst/>
          </a:prstGeom>
        </p:spPr>
      </p:sp>
      <p:sp>
        <p:nvSpPr>
          <p:cNvPr id="413" name="CustomShape 6"/>
          <p:cNvSpPr/>
          <p:nvPr/>
        </p:nvSpPr>
        <p:spPr>
          <a:xfrm>
            <a:off x="5668920" y="3069000"/>
            <a:ext cx="2491560" cy="943560"/>
          </a:xfrm>
          <a:prstGeom prst="rect">
            <a:avLst/>
          </a:prstGeom>
          <a:solidFill>
            <a:srgbClr val="ffffff"/>
          </a:solidFill>
          <a:ln w="25560">
            <a:solidFill>
              <a:srgbClr val="000000"/>
            </a:solidFill>
            <a:round/>
          </a:ln>
        </p:spPr>
        <p:txBody>
          <a:bodyPr bIns="45000" lIns="90000" rIns="90000" tIns="45000"/>
          <a:p>
            <a:pPr algn="ctr"/>
            <a:r>
              <a:rPr lang="en-US" sz="2800">
                <a:solidFill>
                  <a:srgbClr val="000000"/>
                </a:solidFill>
                <a:latin typeface="Calibri"/>
              </a:rPr>
              <a:t>TSAFE example</a:t>
            </a:r>
            <a:endParaRPr/>
          </a:p>
        </p:txBody>
      </p:sp>
      <p:sp>
        <p:nvSpPr>
          <p:cNvPr id="414" name="CustomShape 7"/>
          <p:cNvSpPr/>
          <p:nvPr/>
        </p:nvSpPr>
        <p:spPr>
          <a:xfrm>
            <a:off x="435960" y="3927240"/>
            <a:ext cx="1559880" cy="577800"/>
          </a:xfrm>
          <a:prstGeom prst="rect">
            <a:avLst/>
          </a:prstGeom>
        </p:spPr>
        <p:txBody>
          <a:bodyPr bIns="45000" lIns="90000" rIns="90000" tIns="45000" wrap="none"/>
          <a:p>
            <a:r>
              <a:rPr b="1" lang="en-US" sz="3200">
                <a:solidFill>
                  <a:srgbClr val="000000"/>
                </a:solidFill>
                <a:latin typeface="Calibri"/>
              </a:rPr>
              <a:t>Input:</a:t>
            </a:r>
            <a:endParaRPr/>
          </a:p>
        </p:txBody>
      </p:sp>
      <p:sp>
        <p:nvSpPr>
          <p:cNvPr id="415" name="CustomShape 8"/>
          <p:cNvSpPr/>
          <p:nvPr/>
        </p:nvSpPr>
        <p:spPr>
          <a:xfrm>
            <a:off x="2086200" y="3974400"/>
            <a:ext cx="7735320" cy="516960"/>
          </a:xfrm>
          <a:prstGeom prst="rect">
            <a:avLst/>
          </a:prstGeom>
        </p:spPr>
        <p:txBody>
          <a:bodyPr bIns="45000" lIns="90000" rIns="90000" tIns="45000"/>
          <a:p>
            <a:r>
              <a:rPr lang="en-US" sz="2800">
                <a:solidFill>
                  <a:srgbClr val="000000"/>
                </a:solidFill>
                <a:latin typeface="Calibri"/>
              </a:rPr>
              <a:t>sqrt(pow(((x1 + (e1 * (cos(x4) – …</a:t>
            </a:r>
            <a:endParaRPr/>
          </a:p>
        </p:txBody>
      </p:sp>
      <p:sp>
        <p:nvSpPr>
          <p:cNvPr id="416" name="CustomShape 9"/>
          <p:cNvSpPr/>
          <p:nvPr/>
        </p:nvSpPr>
        <p:spPr>
          <a:xfrm>
            <a:off x="378000" y="4500360"/>
            <a:ext cx="2079720" cy="577800"/>
          </a:xfrm>
          <a:prstGeom prst="rect">
            <a:avLst/>
          </a:prstGeom>
        </p:spPr>
        <p:txBody>
          <a:bodyPr bIns="45000" lIns="90000" rIns="90000" tIns="45000" wrap="none"/>
          <a:p>
            <a:r>
              <a:rPr b="1" lang="en-US" sz="3200">
                <a:solidFill>
                  <a:srgbClr val="000000"/>
                </a:solidFill>
                <a:latin typeface="Calibri"/>
              </a:rPr>
              <a:t>Output:</a:t>
            </a:r>
            <a:r>
              <a:rPr lang="en-US" sz="3200">
                <a:solidFill>
                  <a:srgbClr val="000000"/>
                </a:solidFill>
                <a:latin typeface="Calibri"/>
              </a:rPr>
              <a:t> </a:t>
            </a:r>
            <a:endParaRPr/>
          </a:p>
        </p:txBody>
      </p:sp>
      <p:cxnSp>
        <p:nvCxnSpPr>
          <p:cNvPr id="417" name="Line 10"/>
          <p:cNvCxnSpPr/>
          <p:nvPr/>
        </p:nvCxnSpPr>
        <p:spPr>
          <xfrm>
            <a:off x="0" y="0"/>
            <a:ext cx="360" cy="360"/>
          </xfrm>
          <a:prstGeom prst="line">
            <a:avLst/>
          </a:prstGeom>
          <a:ln w="9360">
            <a:solidFill>
              <a:srgbClr val="4a7ebb"/>
            </a:solidFill>
            <a:round/>
            <a:tailEnd len="med" type="triangle" w="med"/>
          </a:ln>
        </p:spPr>
      </p:cxnSp>
      <p:sp>
        <p:nvSpPr>
          <p:cNvPr id="418" name="CustomShape 11"/>
          <p:cNvSpPr/>
          <p:nvPr/>
        </p:nvSpPr>
        <p:spPr>
          <a:xfrm>
            <a:off x="694800" y="5292000"/>
            <a:ext cx="7764840" cy="1736280"/>
          </a:xfrm>
          <a:prstGeom prst="rect">
            <a:avLst/>
          </a:prstGeom>
          <a:solidFill>
            <a:srgbClr val="ffffff"/>
          </a:solidFill>
          <a:ln w="57240">
            <a:solidFill>
              <a:srgbClr val="ff0000"/>
            </a:solidFill>
            <a:round/>
          </a:ln>
        </p:spPr>
        <p:txBody>
          <a:bodyPr bIns="45000" lIns="90000" rIns="90000" tIns="45000"/>
          <a:p>
            <a:pPr algn="ctr"/>
            <a:r>
              <a:rPr lang="en-US" sz="3600">
                <a:solidFill>
                  <a:srgbClr val="000000"/>
                </a:solidFill>
                <a:latin typeface="Calibri"/>
              </a:rPr>
              <a:t>Approach: combine meta-heuristic search and interval solving</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 name="TextShape 1"/>
          <p:cNvSpPr txBox="1"/>
          <p:nvPr/>
        </p:nvSpPr>
        <p:spPr>
          <a:xfrm>
            <a:off x="-108360" y="274680"/>
            <a:ext cx="9252000" cy="1142640"/>
          </a:xfrm>
          <a:prstGeom prst="rect">
            <a:avLst/>
          </a:prstGeom>
        </p:spPr>
        <p:txBody>
          <a:bodyPr anchor="ctr"/>
          <a:p>
            <a:pPr algn="ctr"/>
            <a:r>
              <a:rPr lang="pt-BR" sz="4000">
                <a:solidFill>
                  <a:srgbClr val="000000"/>
                </a:solidFill>
                <a:latin typeface="Calibri"/>
              </a:rPr>
              <a:t>Meta-Heuristic Search</a:t>
            </a:r>
            <a:endParaRPr/>
          </a:p>
        </p:txBody>
      </p:sp>
      <p:sp>
        <p:nvSpPr>
          <p:cNvPr id="420" name="TextShape 2"/>
          <p:cNvSpPr txBox="1"/>
          <p:nvPr/>
        </p:nvSpPr>
        <p:spPr>
          <a:xfrm>
            <a:off x="457200" y="1600200"/>
            <a:ext cx="8229240" cy="4525560"/>
          </a:xfrm>
          <a:prstGeom prst="rect">
            <a:avLst/>
          </a:prstGeom>
        </p:spPr>
        <p:txBody>
          <a:bodyPr/>
          <a:p>
            <a:pPr>
              <a:buFont typeface="Arial"/>
              <a:buChar char="•"/>
            </a:pPr>
            <a:r>
              <a:rPr lang="pt-BR" sz="3200">
                <a:solidFill>
                  <a:srgbClr val="000000"/>
                </a:solidFill>
                <a:latin typeface="Calibri"/>
              </a:rPr>
              <a:t>Local</a:t>
            </a:r>
            <a:endParaRPr/>
          </a:p>
          <a:p>
            <a:pPr lvl="1">
              <a:buFont typeface="Arial"/>
              <a:buChar char="–"/>
            </a:pPr>
            <a:r>
              <a:rPr lang="pt-BR" sz="2800">
                <a:solidFill>
                  <a:srgbClr val="000000"/>
                </a:solidFill>
                <a:latin typeface="Calibri"/>
              </a:rPr>
              <a:t>Uses one single </a:t>
            </a:r>
            <a:r>
              <a:rPr lang="pt-BR" sz="2800" u="sng">
                <a:solidFill>
                  <a:srgbClr val="000000"/>
                </a:solidFill>
                <a:latin typeface="Calibri"/>
              </a:rPr>
              <a:t>candidate solution</a:t>
            </a:r>
            <a:endParaRPr/>
          </a:p>
          <a:p>
            <a:pPr lvl="1">
              <a:buFont typeface="Arial"/>
              <a:buChar char="–"/>
            </a:pPr>
            <a:r>
              <a:rPr lang="pt-BR" sz="2800">
                <a:solidFill>
                  <a:srgbClr val="000000"/>
                </a:solidFill>
                <a:latin typeface="Calibri"/>
              </a:rPr>
              <a:t>E.g., Alternating Variable Method (AVM),</a:t>
            </a:r>
            <a:r>
              <a:rPr lang="pt-BR" sz="2800">
                <a:solidFill>
                  <a:srgbClr val="000000"/>
                </a:solidFill>
                <a:latin typeface="Calibri"/>
              </a:rPr>
              <a:t>
</a:t>
            </a:r>
            <a:r>
              <a:rPr lang="pt-BR" sz="2800">
                <a:solidFill>
                  <a:srgbClr val="000000"/>
                </a:solidFill>
                <a:latin typeface="Calibri"/>
              </a:rPr>
              <a:t>hill climbing, simulated annealing, etc.</a:t>
            </a:r>
            <a:endParaRPr/>
          </a:p>
          <a:p>
            <a:pPr>
              <a:buFont typeface="Arial"/>
              <a:buChar char="•"/>
            </a:pPr>
            <a:r>
              <a:rPr lang="pt-BR" sz="3200">
                <a:solidFill>
                  <a:srgbClr val="000000"/>
                </a:solidFill>
                <a:latin typeface="Calibri"/>
              </a:rPr>
              <a:t>Global</a:t>
            </a:r>
            <a:endParaRPr/>
          </a:p>
          <a:p>
            <a:pPr lvl="1">
              <a:buFont typeface="Arial"/>
              <a:buChar char="–"/>
            </a:pPr>
            <a:r>
              <a:rPr lang="pt-BR" sz="2800">
                <a:solidFill>
                  <a:srgbClr val="000000"/>
                </a:solidFill>
                <a:latin typeface="Calibri"/>
              </a:rPr>
              <a:t>Uses several candidate solutions</a:t>
            </a:r>
            <a:endParaRPr/>
          </a:p>
          <a:p>
            <a:pPr lvl="1">
              <a:buFont typeface="Arial"/>
              <a:buChar char="–"/>
            </a:pPr>
            <a:r>
              <a:rPr lang="pt-BR" sz="2800">
                <a:solidFill>
                  <a:srgbClr val="000000"/>
                </a:solidFill>
                <a:latin typeface="Calibri"/>
              </a:rPr>
              <a:t> </a:t>
            </a:r>
            <a:r>
              <a:rPr lang="pt-BR" sz="2800">
                <a:solidFill>
                  <a:srgbClr val="000000"/>
                </a:solidFill>
                <a:latin typeface="Calibri"/>
              </a:rPr>
              <a:t>E.g., Particle Swarm Optimization (PSO),</a:t>
            </a:r>
            <a:r>
              <a:rPr lang="pt-BR" sz="2800">
                <a:solidFill>
                  <a:srgbClr val="000000"/>
                </a:solidFill>
                <a:latin typeface="Calibri"/>
              </a:rPr>
              <a:t>
</a:t>
            </a:r>
            <a:r>
              <a:rPr lang="pt-BR" sz="2800">
                <a:solidFill>
                  <a:srgbClr val="000000"/>
                </a:solidFill>
                <a:latin typeface="Calibri"/>
              </a:rPr>
              <a:t>genetic algorithms, etc.</a:t>
            </a:r>
            <a:endParaRPr/>
          </a:p>
        </p:txBody>
      </p:sp>
      <p:sp>
        <p:nvSpPr>
          <p:cNvPr id="421" name="CustomShape 3"/>
          <p:cNvSpPr/>
          <p:nvPr/>
        </p:nvSpPr>
        <p:spPr>
          <a:xfrm>
            <a:off x="2798280" y="1340640"/>
            <a:ext cx="7066080" cy="456120"/>
          </a:xfrm>
          <a:prstGeom prst="rect">
            <a:avLst/>
          </a:prstGeom>
          <a:solidFill>
            <a:srgbClr val="ffffff"/>
          </a:solidFill>
          <a:ln w="25560">
            <a:solidFill>
              <a:srgbClr val="000000"/>
            </a:solidFill>
            <a:round/>
          </a:ln>
        </p:spPr>
        <p:txBody>
          <a:bodyPr bIns="45000" lIns="90000" rIns="90000" tIns="45000" wrap="none"/>
          <a:p>
            <a:r>
              <a:rPr lang="en-US" sz="2400">
                <a:solidFill>
                  <a:srgbClr val="000000"/>
                </a:solidFill>
                <a:latin typeface="Calibri"/>
              </a:rPr>
              <a:t>{x1=100.0, x2=98.48…, x3=3.08…E-11, …}</a:t>
            </a:r>
            <a:endParaRPr/>
          </a:p>
        </p:txBody>
      </p:sp>
      <p:sp>
        <p:nvSpPr>
          <p:cNvPr id="422" name="Line 4"/>
          <p:cNvSpPr/>
          <p:nvPr/>
        </p:nvSpPr>
        <p:spPr>
          <a:xfrm flipH="1">
            <a:off x="5004000" y="1802160"/>
            <a:ext cx="1327320" cy="474480"/>
          </a:xfrm>
          <a:prstGeom prst="line">
            <a:avLst/>
          </a:prstGeom>
          <a:ln w="9360">
            <a:solidFill>
              <a:srgbClr val="000000"/>
            </a:solidFill>
            <a:round/>
          </a:ln>
        </p:spPr>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 name="TextShape 1"/>
          <p:cNvSpPr txBox="1"/>
          <p:nvPr/>
        </p:nvSpPr>
        <p:spPr>
          <a:xfrm>
            <a:off x="-108360" y="274680"/>
            <a:ext cx="9252000" cy="1142640"/>
          </a:xfrm>
          <a:prstGeom prst="rect">
            <a:avLst/>
          </a:prstGeom>
        </p:spPr>
        <p:txBody>
          <a:bodyPr anchor="ctr"/>
          <a:p>
            <a:pPr algn="ctr"/>
            <a:r>
              <a:rPr lang="pt-BR" sz="4000">
                <a:solidFill>
                  <a:srgbClr val="000000"/>
                </a:solidFill>
                <a:latin typeface="Calibri"/>
              </a:rPr>
              <a:t>Meta-Heuristic Search</a:t>
            </a:r>
            <a:endParaRPr/>
          </a:p>
        </p:txBody>
      </p:sp>
      <p:sp>
        <p:nvSpPr>
          <p:cNvPr id="424" name="TextShape 2"/>
          <p:cNvSpPr txBox="1"/>
          <p:nvPr/>
        </p:nvSpPr>
        <p:spPr>
          <a:xfrm>
            <a:off x="457200" y="1600200"/>
            <a:ext cx="8229240" cy="4525560"/>
          </a:xfrm>
          <a:prstGeom prst="rect">
            <a:avLst/>
          </a:prstGeom>
        </p:spPr>
        <p:txBody>
          <a:bodyPr/>
          <a:p>
            <a:pPr>
              <a:buFont typeface="Arial"/>
              <a:buChar char="•"/>
            </a:pPr>
            <a:r>
              <a:rPr lang="pt-BR" sz="3200">
                <a:solidFill>
                  <a:srgbClr val="000000"/>
                </a:solidFill>
                <a:latin typeface="Calibri"/>
              </a:rPr>
              <a:t>Local</a:t>
            </a:r>
            <a:endParaRPr/>
          </a:p>
          <a:p>
            <a:pPr lvl="1">
              <a:buFont typeface="Arial"/>
              <a:buChar char="–"/>
            </a:pPr>
            <a:r>
              <a:rPr lang="pt-BR" sz="2800">
                <a:solidFill>
                  <a:srgbClr val="000000"/>
                </a:solidFill>
                <a:latin typeface="Calibri"/>
              </a:rPr>
              <a:t>Uses one single candidate solution</a:t>
            </a:r>
            <a:endParaRPr/>
          </a:p>
          <a:p>
            <a:pPr lvl="1">
              <a:buFont typeface="Arial"/>
              <a:buChar char="–"/>
            </a:pPr>
            <a:r>
              <a:rPr lang="pt-BR" sz="2800">
                <a:solidFill>
                  <a:srgbClr val="000000"/>
                </a:solidFill>
                <a:latin typeface="Calibri"/>
              </a:rPr>
              <a:t>E.g., </a:t>
            </a:r>
            <a:r>
              <a:rPr lang="pt-BR" sz="2800" u="sng">
                <a:solidFill>
                  <a:srgbClr val="000000"/>
                </a:solidFill>
                <a:latin typeface="Calibri"/>
              </a:rPr>
              <a:t>Alternating Variable Method (AVM)</a:t>
            </a:r>
            <a:r>
              <a:rPr lang="pt-BR" sz="2800">
                <a:solidFill>
                  <a:srgbClr val="000000"/>
                </a:solidFill>
                <a:latin typeface="Calibri"/>
              </a:rPr>
              <a:t>,</a:t>
            </a:r>
            <a:r>
              <a:rPr lang="pt-BR" sz="2800">
                <a:solidFill>
                  <a:srgbClr val="000000"/>
                </a:solidFill>
                <a:latin typeface="Calibri"/>
              </a:rPr>
              <a:t>
</a:t>
            </a:r>
            <a:r>
              <a:rPr lang="pt-BR" sz="2800">
                <a:solidFill>
                  <a:srgbClr val="000000"/>
                </a:solidFill>
                <a:latin typeface="Calibri"/>
              </a:rPr>
              <a:t>hill climbing, simulated annealing, etc.</a:t>
            </a:r>
            <a:endParaRPr/>
          </a:p>
          <a:p>
            <a:pPr>
              <a:buFont typeface="Arial"/>
              <a:buChar char="•"/>
            </a:pPr>
            <a:r>
              <a:rPr lang="pt-BR" sz="3200">
                <a:solidFill>
                  <a:srgbClr val="000000"/>
                </a:solidFill>
                <a:latin typeface="Calibri"/>
              </a:rPr>
              <a:t>Global</a:t>
            </a:r>
            <a:endParaRPr/>
          </a:p>
          <a:p>
            <a:pPr lvl="1">
              <a:buFont typeface="Arial"/>
              <a:buChar char="–"/>
            </a:pPr>
            <a:r>
              <a:rPr lang="pt-BR" sz="2800">
                <a:solidFill>
                  <a:srgbClr val="000000"/>
                </a:solidFill>
                <a:latin typeface="Calibri"/>
              </a:rPr>
              <a:t>Uses several candidate solutions</a:t>
            </a:r>
            <a:endParaRPr/>
          </a:p>
          <a:p>
            <a:pPr lvl="1">
              <a:buFont typeface="Arial"/>
              <a:buChar char="–"/>
            </a:pPr>
            <a:r>
              <a:rPr lang="pt-BR" sz="2800">
                <a:solidFill>
                  <a:srgbClr val="000000"/>
                </a:solidFill>
                <a:latin typeface="Calibri"/>
              </a:rPr>
              <a:t> </a:t>
            </a:r>
            <a:r>
              <a:rPr lang="pt-BR" sz="2800">
                <a:solidFill>
                  <a:srgbClr val="000000"/>
                </a:solidFill>
                <a:latin typeface="Calibri"/>
              </a:rPr>
              <a:t>E.g., </a:t>
            </a:r>
            <a:r>
              <a:rPr lang="pt-BR" sz="2800" u="sng">
                <a:solidFill>
                  <a:srgbClr val="000000"/>
                </a:solidFill>
                <a:latin typeface="Calibri"/>
              </a:rPr>
              <a:t>Particle Swarm Optimization (PSO)</a:t>
            </a:r>
            <a:r>
              <a:rPr lang="pt-BR" sz="2800">
                <a:solidFill>
                  <a:srgbClr val="000000"/>
                </a:solidFill>
                <a:latin typeface="Calibri"/>
              </a:rPr>
              <a:t>,</a:t>
            </a:r>
            <a:r>
              <a:rPr lang="pt-BR" sz="2800">
                <a:solidFill>
                  <a:srgbClr val="000000"/>
                </a:solidFill>
                <a:latin typeface="Calibri"/>
              </a:rPr>
              <a:t>
</a:t>
            </a:r>
            <a:r>
              <a:rPr lang="pt-BR" sz="2800">
                <a:solidFill>
                  <a:srgbClr val="000000"/>
                </a:solidFill>
                <a:latin typeface="Calibri"/>
              </a:rPr>
              <a:t>genetic algorithms, etc.</a:t>
            </a:r>
            <a:endParaRPr/>
          </a:p>
        </p:txBody>
      </p:sp>
      <p:sp>
        <p:nvSpPr>
          <p:cNvPr id="425" name="CustomShape 3"/>
          <p:cNvSpPr/>
          <p:nvPr/>
        </p:nvSpPr>
        <p:spPr>
          <a:xfrm>
            <a:off x="8331840" y="2944080"/>
            <a:ext cx="902520" cy="615960"/>
          </a:xfrm>
          <a:prstGeom prst="leftArrow">
            <a:avLst>
              <a:gd fmla="val 5400" name="adj1"/>
              <a:gd fmla="val 5400" name="adj2"/>
            </a:avLst>
          </a:prstGeom>
          <a:solidFill>
            <a:srgbClr val="4f81bd"/>
          </a:solidFill>
          <a:ln w="25560">
            <a:solidFill>
              <a:srgbClr val="3a5f8b"/>
            </a:solidFill>
            <a:round/>
          </a:ln>
        </p:spPr>
      </p:sp>
      <p:sp>
        <p:nvSpPr>
          <p:cNvPr id="426" name="CustomShape 4"/>
          <p:cNvSpPr/>
          <p:nvPr/>
        </p:nvSpPr>
        <p:spPr>
          <a:xfrm>
            <a:off x="8195760" y="4960440"/>
            <a:ext cx="902520" cy="615960"/>
          </a:xfrm>
          <a:prstGeom prst="leftArrow">
            <a:avLst>
              <a:gd fmla="val 5400" name="adj1"/>
              <a:gd fmla="val 5400" name="adj2"/>
            </a:avLst>
          </a:prstGeom>
          <a:solidFill>
            <a:srgbClr val="4f81bd"/>
          </a:solidFill>
          <a:ln w="25560">
            <a:solidFill>
              <a:srgbClr val="3a5f8b"/>
            </a:solidFill>
            <a:round/>
          </a:ln>
        </p:spPr>
      </p:sp>
      <p:sp>
        <p:nvSpPr>
          <p:cNvPr id="427" name="CustomShape 5"/>
          <p:cNvSpPr/>
          <p:nvPr/>
        </p:nvSpPr>
        <p:spPr>
          <a:xfrm>
            <a:off x="2798280" y="1340640"/>
            <a:ext cx="7066080" cy="456120"/>
          </a:xfrm>
          <a:prstGeom prst="rect">
            <a:avLst/>
          </a:prstGeom>
          <a:solidFill>
            <a:srgbClr val="ffffff"/>
          </a:solidFill>
          <a:ln w="25560">
            <a:solidFill>
              <a:srgbClr val="000000"/>
            </a:solidFill>
            <a:round/>
          </a:ln>
        </p:spPr>
        <p:txBody>
          <a:bodyPr bIns="45000" lIns="90000" rIns="90000" tIns="45000" wrap="none"/>
          <a:p>
            <a:r>
              <a:rPr lang="en-US" sz="2400">
                <a:solidFill>
                  <a:srgbClr val="000000"/>
                </a:solidFill>
                <a:latin typeface="Calibri"/>
              </a:rPr>
              <a:t>{x1=100.0, x2=98.48…, x3=3.08…E-11, …}</a:t>
            </a:r>
            <a:endParaRPr/>
          </a:p>
        </p:txBody>
      </p:sp>
      <p:sp>
        <p:nvSpPr>
          <p:cNvPr id="428" name="Line 6"/>
          <p:cNvSpPr/>
          <p:nvPr/>
        </p:nvSpPr>
        <p:spPr>
          <a:xfrm flipH="1">
            <a:off x="5004000" y="1802160"/>
            <a:ext cx="1327320" cy="474480"/>
          </a:xfrm>
          <a:prstGeom prst="line">
            <a:avLst/>
          </a:prstGeom>
          <a:ln w="9360">
            <a:solidFill>
              <a:srgbClr val="000000"/>
            </a:solidFill>
            <a:round/>
          </a:ln>
        </p:spPr>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9" name="CustomShape 1"/>
          <p:cNvSpPr/>
          <p:nvPr/>
        </p:nvSpPr>
        <p:spPr>
          <a:xfrm>
            <a:off x="2465280" y="2637000"/>
            <a:ext cx="4536000" cy="3242520"/>
          </a:xfrm>
          <a:prstGeom prst="rect">
            <a:avLst/>
          </a:prstGeom>
          <a:solidFill>
            <a:srgbClr val="ffffff"/>
          </a:solidFill>
          <a:ln w="25560">
            <a:solidFill>
              <a:srgbClr val="000000"/>
            </a:solidFill>
            <a:round/>
          </a:ln>
        </p:spPr>
      </p:sp>
      <p:sp>
        <p:nvSpPr>
          <p:cNvPr id="430"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431"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32"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433"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434" name="CustomShape 6"/>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
        <p:nvSpPr>
          <p:cNvPr id="435" name="CustomShape 7"/>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436" name="CustomShape 8"/>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37" name="CustomShape 9"/>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438" name="CustomShape 10"/>
          <p:cNvSpPr/>
          <p:nvPr/>
        </p:nvSpPr>
        <p:spPr>
          <a:xfrm>
            <a:off x="2483640" y="4477680"/>
            <a:ext cx="930960" cy="1381680"/>
          </a:xfrm>
          <a:prstGeom prst="rtTriangle">
            <a:avLst/>
          </a:prstGeom>
          <a:solidFill>
            <a:srgbClr val="4f81bd"/>
          </a:solidFill>
        </p:spPr>
      </p:sp>
      <p:sp>
        <p:nvSpPr>
          <p:cNvPr id="439" name="CustomShape 11"/>
          <p:cNvSpPr/>
          <p:nvPr/>
        </p:nvSpPr>
        <p:spPr>
          <a:xfrm>
            <a:off x="2478600" y="4444920"/>
            <a:ext cx="1007280" cy="1382040"/>
          </a:xfrm>
          <a:prstGeom prst="rect">
            <a:avLst/>
          </a:prstGeom>
          <a:solidFill>
            <a:srgbClr val="4f81bd"/>
          </a:solidFill>
          <a:ln w="25560">
            <a:solidFill>
              <a:srgbClr val="3a5f8b"/>
            </a:solidFill>
            <a:round/>
          </a:ln>
        </p:spPr>
      </p:sp>
      <p:sp>
        <p:nvSpPr>
          <p:cNvPr id="440" name="CustomShape 12"/>
          <p:cNvSpPr/>
          <p:nvPr/>
        </p:nvSpPr>
        <p:spPr>
          <a:xfrm>
            <a:off x="5225040" y="3501000"/>
            <a:ext cx="138960" cy="143640"/>
          </a:xfrm>
          <a:prstGeom prst="flowChartConnector">
            <a:avLst/>
          </a:prstGeom>
          <a:solidFill>
            <a:srgbClr val="000000"/>
          </a:solidFill>
          <a:ln w="25560">
            <a:solidFill>
              <a:srgbClr val="000000"/>
            </a:solidFill>
            <a:round/>
          </a:ln>
        </p:spPr>
      </p:sp>
      <p:sp>
        <p:nvSpPr>
          <p:cNvPr id="441" name="CustomShape 13"/>
          <p:cNvSpPr/>
          <p:nvPr/>
        </p:nvSpPr>
        <p:spPr>
          <a:xfrm>
            <a:off x="1619640" y="2286000"/>
            <a:ext cx="2736000" cy="1214640"/>
          </a:xfrm>
          <a:prstGeom prst="wedgeRectCallout">
            <a:avLst>
              <a:gd fmla="val 16020" name="adj1"/>
              <a:gd fmla="val 10042"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Start from a random position in the search space</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2" name="CustomShape 1"/>
          <p:cNvSpPr/>
          <p:nvPr/>
        </p:nvSpPr>
        <p:spPr>
          <a:xfrm>
            <a:off x="2465280" y="2637000"/>
            <a:ext cx="4536000" cy="3242520"/>
          </a:xfrm>
          <a:prstGeom prst="rect">
            <a:avLst/>
          </a:prstGeom>
          <a:solidFill>
            <a:srgbClr val="ffffff"/>
          </a:solidFill>
          <a:ln w="25560">
            <a:solidFill>
              <a:srgbClr val="000000"/>
            </a:solidFill>
            <a:round/>
          </a:ln>
        </p:spPr>
      </p:sp>
      <p:sp>
        <p:nvSpPr>
          <p:cNvPr id="443"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444"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45"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446"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447"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448"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49"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450" name="CustomShape 9"/>
          <p:cNvSpPr/>
          <p:nvPr/>
        </p:nvSpPr>
        <p:spPr>
          <a:xfrm>
            <a:off x="2483640" y="4477680"/>
            <a:ext cx="930960" cy="1381680"/>
          </a:xfrm>
          <a:prstGeom prst="rtTriangle">
            <a:avLst/>
          </a:prstGeom>
          <a:solidFill>
            <a:srgbClr val="4f81bd"/>
          </a:solidFill>
        </p:spPr>
      </p:sp>
      <p:sp>
        <p:nvSpPr>
          <p:cNvPr id="451"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452" name="CustomShape 11"/>
          <p:cNvSpPr/>
          <p:nvPr/>
        </p:nvSpPr>
        <p:spPr>
          <a:xfrm>
            <a:off x="5225040" y="3501000"/>
            <a:ext cx="138960" cy="143640"/>
          </a:xfrm>
          <a:prstGeom prst="flowChartConnector">
            <a:avLst/>
          </a:prstGeom>
          <a:solidFill>
            <a:srgbClr val="000000"/>
          </a:solidFill>
          <a:ln w="25560">
            <a:solidFill>
              <a:srgbClr val="000000"/>
            </a:solidFill>
            <a:round/>
          </a:ln>
        </p:spPr>
      </p:sp>
      <p:sp>
        <p:nvSpPr>
          <p:cNvPr id="453" name="CustomShape 12"/>
          <p:cNvSpPr/>
          <p:nvPr/>
        </p:nvSpPr>
        <p:spPr>
          <a:xfrm>
            <a:off x="4644000" y="3501000"/>
            <a:ext cx="138960" cy="143640"/>
          </a:xfrm>
          <a:prstGeom prst="flowChartConnector">
            <a:avLst/>
          </a:prstGeom>
          <a:solidFill>
            <a:srgbClr val="000000"/>
          </a:solidFill>
          <a:ln w="25560">
            <a:solidFill>
              <a:srgbClr val="000000"/>
            </a:solidFill>
            <a:round/>
          </a:ln>
        </p:spPr>
      </p:sp>
      <p:sp>
        <p:nvSpPr>
          <p:cNvPr id="454" name="CustomShape 13"/>
          <p:cNvSpPr/>
          <p:nvPr/>
        </p:nvSpPr>
        <p:spPr>
          <a:xfrm>
            <a:off x="5854320" y="3501000"/>
            <a:ext cx="138960" cy="143640"/>
          </a:xfrm>
          <a:prstGeom prst="flowChartConnector">
            <a:avLst/>
          </a:prstGeom>
          <a:solidFill>
            <a:srgbClr val="000000"/>
          </a:solidFill>
          <a:ln w="25560">
            <a:solidFill>
              <a:srgbClr val="000000"/>
            </a:solidFill>
            <a:round/>
          </a:ln>
        </p:spPr>
      </p:sp>
      <p:sp>
        <p:nvSpPr>
          <p:cNvPr id="455" name="CustomShape 14"/>
          <p:cNvSpPr/>
          <p:nvPr/>
        </p:nvSpPr>
        <p:spPr>
          <a:xfrm>
            <a:off x="120600" y="2205000"/>
            <a:ext cx="2938680" cy="1458360"/>
          </a:xfrm>
          <a:prstGeom prst="wedgeRectCallout">
            <a:avLst>
              <a:gd fmla="val 19782" name="adj1"/>
              <a:gd fmla="val 8001"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Choose variable (in this case x1) and move candidate in both directions</a:t>
            </a:r>
            <a:endParaRPr/>
          </a:p>
        </p:txBody>
      </p:sp>
      <p:sp>
        <p:nvSpPr>
          <p:cNvPr id="456" name="CustomShape 15"/>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7" name="CustomShape 1"/>
          <p:cNvSpPr/>
          <p:nvPr/>
        </p:nvSpPr>
        <p:spPr>
          <a:xfrm>
            <a:off x="2465280" y="2637000"/>
            <a:ext cx="4536000" cy="3242520"/>
          </a:xfrm>
          <a:prstGeom prst="rect">
            <a:avLst/>
          </a:prstGeom>
          <a:solidFill>
            <a:srgbClr val="ffffff"/>
          </a:solidFill>
          <a:ln w="25560">
            <a:solidFill>
              <a:srgbClr val="000000"/>
            </a:solidFill>
            <a:round/>
          </a:ln>
        </p:spPr>
      </p:sp>
      <p:sp>
        <p:nvSpPr>
          <p:cNvPr id="458"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459"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60"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461" name="CustomShape 5"/>
          <p:cNvSpPr/>
          <p:nvPr/>
        </p:nvSpPr>
        <p:spPr>
          <a:xfrm>
            <a:off x="1331640" y="3830040"/>
            <a:ext cx="1012680" cy="364680"/>
          </a:xfrm>
          <a:prstGeom prst="rect">
            <a:avLst/>
          </a:prstGeom>
        </p:spPr>
        <p:txBody>
          <a:bodyPr bIns="45000" lIns="90000" rIns="90000" tIns="45000" wrap="none"/>
          <a:p>
            <a:r>
              <a:rPr lang="en-US">
                <a:solidFill>
                  <a:srgbClr val="000000"/>
                </a:solidFill>
                <a:latin typeface="Calibri"/>
              </a:rPr>
              <a:t>y-value</a:t>
            </a:r>
            <a:endParaRPr/>
          </a:p>
        </p:txBody>
      </p:sp>
      <p:sp>
        <p:nvSpPr>
          <p:cNvPr id="462"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463"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64"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465" name="CustomShape 9"/>
          <p:cNvSpPr/>
          <p:nvPr/>
        </p:nvSpPr>
        <p:spPr>
          <a:xfrm>
            <a:off x="2483640" y="4477680"/>
            <a:ext cx="930960" cy="1381680"/>
          </a:xfrm>
          <a:prstGeom prst="rtTriangle">
            <a:avLst/>
          </a:prstGeom>
          <a:solidFill>
            <a:srgbClr val="4f81bd"/>
          </a:solidFill>
        </p:spPr>
      </p:sp>
      <p:sp>
        <p:nvSpPr>
          <p:cNvPr id="466"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467" name="CustomShape 11"/>
          <p:cNvSpPr/>
          <p:nvPr/>
        </p:nvSpPr>
        <p:spPr>
          <a:xfrm>
            <a:off x="5225040" y="3501000"/>
            <a:ext cx="138960" cy="143640"/>
          </a:xfrm>
          <a:prstGeom prst="flowChartConnector">
            <a:avLst/>
          </a:prstGeom>
          <a:solidFill>
            <a:srgbClr val="ffffff"/>
          </a:solidFill>
          <a:ln w="25560">
            <a:solidFill>
              <a:srgbClr val="000000"/>
            </a:solidFill>
            <a:round/>
          </a:ln>
        </p:spPr>
      </p:sp>
      <p:sp>
        <p:nvSpPr>
          <p:cNvPr id="468" name="CustomShape 12"/>
          <p:cNvSpPr/>
          <p:nvPr/>
        </p:nvSpPr>
        <p:spPr>
          <a:xfrm>
            <a:off x="4644000" y="3501000"/>
            <a:ext cx="138960" cy="143640"/>
          </a:xfrm>
          <a:prstGeom prst="flowChartConnector">
            <a:avLst/>
          </a:prstGeom>
          <a:solidFill>
            <a:srgbClr val="000000"/>
          </a:solidFill>
          <a:ln w="25560">
            <a:solidFill>
              <a:srgbClr val="000000"/>
            </a:solidFill>
            <a:round/>
          </a:ln>
        </p:spPr>
      </p:sp>
      <p:sp>
        <p:nvSpPr>
          <p:cNvPr id="469" name="CustomShape 13"/>
          <p:cNvSpPr/>
          <p:nvPr/>
        </p:nvSpPr>
        <p:spPr>
          <a:xfrm>
            <a:off x="506160" y="2343240"/>
            <a:ext cx="2736000" cy="1802160"/>
          </a:xfrm>
          <a:prstGeom prst="wedgeRectCallout">
            <a:avLst>
              <a:gd fmla="val 17793" name="adj1"/>
              <a:gd fmla="val 4979"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Decide which one is best.  Need a function to estimate distance.</a:t>
            </a:r>
            <a:endParaRPr/>
          </a:p>
        </p:txBody>
      </p:sp>
      <p:sp>
        <p:nvSpPr>
          <p:cNvPr id="470" name="Line 14"/>
          <p:cNvSpPr/>
          <p:nvPr/>
        </p:nvSpPr>
        <p:spPr>
          <a:xfrm flipV="1">
            <a:off x="3228120" y="3638880"/>
            <a:ext cx="1978200" cy="1343520"/>
          </a:xfrm>
          <a:prstGeom prst="line">
            <a:avLst/>
          </a:prstGeom>
          <a:ln w="9360">
            <a:solidFill>
              <a:srgbClr val="ff0000"/>
            </a:solidFill>
            <a:custDash>
              <a:ds d="104000" sp="78000"/>
            </a:custDash>
            <a:round/>
          </a:ln>
        </p:spPr>
      </p:sp>
      <p:sp>
        <p:nvSpPr>
          <p:cNvPr id="471" name="Line 15"/>
          <p:cNvSpPr/>
          <p:nvPr/>
        </p:nvSpPr>
        <p:spPr>
          <a:xfrm flipV="1">
            <a:off x="3062160" y="3620160"/>
            <a:ext cx="1565640" cy="1050480"/>
          </a:xfrm>
          <a:prstGeom prst="line">
            <a:avLst/>
          </a:prstGeom>
          <a:ln w="9360">
            <a:solidFill>
              <a:srgbClr val="ff0000"/>
            </a:solidFill>
            <a:custDash>
              <a:ds d="104000" sp="78000"/>
            </a:custDash>
            <a:round/>
          </a:ln>
        </p:spPr>
      </p:sp>
      <p:sp>
        <p:nvSpPr>
          <p:cNvPr id="472" name="CustomShape 16"/>
          <p:cNvSpPr/>
          <p:nvPr/>
        </p:nvSpPr>
        <p:spPr>
          <a:xfrm>
            <a:off x="5854320" y="3501000"/>
            <a:ext cx="138960" cy="143640"/>
          </a:xfrm>
          <a:prstGeom prst="flowChartConnector">
            <a:avLst/>
          </a:prstGeom>
          <a:ln w="25560">
            <a:solidFill>
              <a:srgbClr val="000000"/>
            </a:solidFill>
            <a:round/>
          </a:ln>
        </p:spPr>
      </p:sp>
      <p:sp>
        <p:nvSpPr>
          <p:cNvPr id="473" name="Line 17"/>
          <p:cNvSpPr/>
          <p:nvPr/>
        </p:nvSpPr>
        <p:spPr>
          <a:xfrm flipV="1">
            <a:off x="3321360" y="3645000"/>
            <a:ext cx="2546640" cy="1729080"/>
          </a:xfrm>
          <a:prstGeom prst="line">
            <a:avLst/>
          </a:prstGeom>
          <a:ln w="9360">
            <a:solidFill>
              <a:srgbClr val="ff0000"/>
            </a:solidFill>
            <a:custDash>
              <a:ds d="104000" sp="78000"/>
            </a:custDash>
            <a:round/>
          </a:ln>
        </p:spPr>
      </p:sp>
      <p:sp>
        <p:nvSpPr>
          <p:cNvPr id="474" name="CustomShape 18"/>
          <p:cNvSpPr/>
          <p:nvPr/>
        </p:nvSpPr>
        <p:spPr>
          <a:xfrm>
            <a:off x="271800" y="6394680"/>
            <a:ext cx="4161600" cy="356760"/>
          </a:xfrm>
          <a:prstGeom prst="rect">
            <a:avLst/>
          </a:prstGeom>
        </p:spPr>
        <p:txBody>
          <a:bodyPr bIns="41040" lIns="82440" rIns="82440" tIns="41040" wrap="none"/>
          <a:p>
            <a:r>
              <a:rPr lang="en-US">
                <a:solidFill>
                  <a:srgbClr val="1e1c11"/>
                </a:solidFill>
                <a:latin typeface="Calibri"/>
              </a:rPr>
              <a:t>Adapted SAW [T. Back et </a:t>
            </a:r>
            <a:r>
              <a:rPr i="1" lang="en-US">
                <a:solidFill>
                  <a:srgbClr val="1e1c11"/>
                </a:solidFill>
                <a:latin typeface="Calibri"/>
              </a:rPr>
              <a:t>al., </a:t>
            </a:r>
            <a:r>
              <a:rPr lang="en-US">
                <a:solidFill>
                  <a:srgbClr val="1e1c11"/>
                </a:solidFill>
                <a:latin typeface="Calibri"/>
              </a:rPr>
              <a:t>1998]</a:t>
            </a:r>
            <a:endParaRPr/>
          </a:p>
        </p:txBody>
      </p:sp>
      <p:sp>
        <p:nvSpPr>
          <p:cNvPr id="475" name="CustomShape 19"/>
          <p:cNvSpPr/>
          <p:nvPr/>
        </p:nvSpPr>
        <p:spPr>
          <a:xfrm>
            <a:off x="630720" y="6728760"/>
            <a:ext cx="451080" cy="307800"/>
          </a:xfrm>
          <a:prstGeom prst="leftArrow">
            <a:avLst>
              <a:gd fmla="val 5400" name="adj1"/>
              <a:gd fmla="val 5400" name="adj2"/>
            </a:avLst>
          </a:prstGeom>
          <a:solidFill>
            <a:srgbClr val="4f81bd"/>
          </a:solidFill>
          <a:ln w="25560">
            <a:solidFill>
              <a:srgbClr val="3a5f8b"/>
            </a:solidFill>
            <a:round/>
          </a:ln>
        </p:spPr>
      </p:sp>
      <p:sp>
        <p:nvSpPr>
          <p:cNvPr id="476" name="CustomShape 20"/>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7" name="CustomShape 1"/>
          <p:cNvSpPr/>
          <p:nvPr/>
        </p:nvSpPr>
        <p:spPr>
          <a:xfrm>
            <a:off x="2465280" y="2637000"/>
            <a:ext cx="4536000" cy="3242520"/>
          </a:xfrm>
          <a:prstGeom prst="rect">
            <a:avLst/>
          </a:prstGeom>
          <a:solidFill>
            <a:srgbClr val="ffffff"/>
          </a:solidFill>
          <a:ln w="25560">
            <a:solidFill>
              <a:srgbClr val="000000"/>
            </a:solidFill>
            <a:round/>
          </a:ln>
        </p:spPr>
      </p:sp>
      <p:sp>
        <p:nvSpPr>
          <p:cNvPr id="478"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479"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80"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481"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482"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483"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84"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485" name="CustomShape 9"/>
          <p:cNvSpPr/>
          <p:nvPr/>
        </p:nvSpPr>
        <p:spPr>
          <a:xfrm>
            <a:off x="2483640" y="4477680"/>
            <a:ext cx="930960" cy="1381680"/>
          </a:xfrm>
          <a:prstGeom prst="rtTriangle">
            <a:avLst/>
          </a:prstGeom>
          <a:solidFill>
            <a:srgbClr val="4f81bd"/>
          </a:solidFill>
        </p:spPr>
      </p:sp>
      <p:sp>
        <p:nvSpPr>
          <p:cNvPr id="486"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487" name="CustomShape 11"/>
          <p:cNvSpPr/>
          <p:nvPr/>
        </p:nvSpPr>
        <p:spPr>
          <a:xfrm>
            <a:off x="5225040" y="3501000"/>
            <a:ext cx="138960" cy="143640"/>
          </a:xfrm>
          <a:prstGeom prst="flowChartConnector">
            <a:avLst/>
          </a:prstGeom>
          <a:solidFill>
            <a:srgbClr val="ffffff"/>
          </a:solidFill>
          <a:ln w="25560">
            <a:solidFill>
              <a:srgbClr val="000000"/>
            </a:solidFill>
            <a:round/>
          </a:ln>
        </p:spPr>
      </p:sp>
      <p:sp>
        <p:nvSpPr>
          <p:cNvPr id="488" name="CustomShape 12"/>
          <p:cNvSpPr/>
          <p:nvPr/>
        </p:nvSpPr>
        <p:spPr>
          <a:xfrm>
            <a:off x="4644000" y="3501000"/>
            <a:ext cx="138960" cy="143640"/>
          </a:xfrm>
          <a:prstGeom prst="flowChartConnector">
            <a:avLst/>
          </a:prstGeom>
          <a:solidFill>
            <a:srgbClr val="ffffff"/>
          </a:solidFill>
          <a:ln w="25560">
            <a:solidFill>
              <a:srgbClr val="000000"/>
            </a:solidFill>
            <a:round/>
          </a:ln>
        </p:spPr>
      </p:sp>
      <p:sp>
        <p:nvSpPr>
          <p:cNvPr id="489" name="CustomShape 13"/>
          <p:cNvSpPr/>
          <p:nvPr/>
        </p:nvSpPr>
        <p:spPr>
          <a:xfrm>
            <a:off x="4644000" y="4005000"/>
            <a:ext cx="138960" cy="143640"/>
          </a:xfrm>
          <a:prstGeom prst="flowChartConnector">
            <a:avLst/>
          </a:prstGeom>
          <a:solidFill>
            <a:srgbClr val="000000"/>
          </a:solidFill>
          <a:ln w="25560">
            <a:solidFill>
              <a:srgbClr val="000000"/>
            </a:solidFill>
            <a:round/>
          </a:ln>
        </p:spPr>
      </p:sp>
      <p:sp>
        <p:nvSpPr>
          <p:cNvPr id="490" name="CustomShape 14"/>
          <p:cNvSpPr/>
          <p:nvPr/>
        </p:nvSpPr>
        <p:spPr>
          <a:xfrm>
            <a:off x="6084000" y="4148640"/>
            <a:ext cx="2736000" cy="1214640"/>
          </a:xfrm>
          <a:prstGeom prst="wedgeRectCallout">
            <a:avLst>
              <a:gd fmla="val -18897" name="adj1"/>
              <a:gd fmla="val -10848"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Alternate variable at each step</a:t>
            </a:r>
            <a:endParaRPr/>
          </a:p>
        </p:txBody>
      </p:sp>
      <p:sp>
        <p:nvSpPr>
          <p:cNvPr id="491" name="CustomShape 15"/>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2" name="CustomShape 1"/>
          <p:cNvSpPr/>
          <p:nvPr/>
        </p:nvSpPr>
        <p:spPr>
          <a:xfrm>
            <a:off x="2465280" y="2637000"/>
            <a:ext cx="4536000" cy="3242520"/>
          </a:xfrm>
          <a:prstGeom prst="rect">
            <a:avLst/>
          </a:prstGeom>
          <a:solidFill>
            <a:srgbClr val="ffffff"/>
          </a:solidFill>
          <a:ln w="25560">
            <a:solidFill>
              <a:srgbClr val="000000"/>
            </a:solidFill>
            <a:round/>
          </a:ln>
        </p:spPr>
      </p:sp>
      <p:sp>
        <p:nvSpPr>
          <p:cNvPr id="493"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494"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95"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496"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497"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498"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499"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500" name="CustomShape 9"/>
          <p:cNvSpPr/>
          <p:nvPr/>
        </p:nvSpPr>
        <p:spPr>
          <a:xfrm>
            <a:off x="2483640" y="4477680"/>
            <a:ext cx="930960" cy="1381680"/>
          </a:xfrm>
          <a:prstGeom prst="rtTriangle">
            <a:avLst/>
          </a:prstGeom>
          <a:solidFill>
            <a:srgbClr val="4f81bd"/>
          </a:solidFill>
        </p:spPr>
      </p:sp>
      <p:sp>
        <p:nvSpPr>
          <p:cNvPr id="501"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502" name="CustomShape 11"/>
          <p:cNvSpPr/>
          <p:nvPr/>
        </p:nvSpPr>
        <p:spPr>
          <a:xfrm>
            <a:off x="5225040" y="3501000"/>
            <a:ext cx="138960" cy="143640"/>
          </a:xfrm>
          <a:prstGeom prst="flowChartConnector">
            <a:avLst/>
          </a:prstGeom>
          <a:solidFill>
            <a:srgbClr val="ffffff"/>
          </a:solidFill>
          <a:ln w="25560">
            <a:solidFill>
              <a:srgbClr val="000000"/>
            </a:solidFill>
            <a:round/>
          </a:ln>
        </p:spPr>
      </p:sp>
      <p:sp>
        <p:nvSpPr>
          <p:cNvPr id="503" name="CustomShape 12"/>
          <p:cNvSpPr/>
          <p:nvPr/>
        </p:nvSpPr>
        <p:spPr>
          <a:xfrm>
            <a:off x="4644000" y="3501000"/>
            <a:ext cx="138960" cy="143640"/>
          </a:xfrm>
          <a:prstGeom prst="flowChartConnector">
            <a:avLst/>
          </a:prstGeom>
          <a:solidFill>
            <a:srgbClr val="ffffff"/>
          </a:solidFill>
          <a:ln w="25560">
            <a:solidFill>
              <a:srgbClr val="000000"/>
            </a:solidFill>
            <a:round/>
          </a:ln>
        </p:spPr>
      </p:sp>
      <p:sp>
        <p:nvSpPr>
          <p:cNvPr id="504" name="CustomShape 13"/>
          <p:cNvSpPr/>
          <p:nvPr/>
        </p:nvSpPr>
        <p:spPr>
          <a:xfrm>
            <a:off x="4644000" y="4005000"/>
            <a:ext cx="138960" cy="143640"/>
          </a:xfrm>
          <a:prstGeom prst="flowChartConnector">
            <a:avLst/>
          </a:prstGeom>
          <a:ln w="25560">
            <a:solidFill>
              <a:srgbClr val="000000"/>
            </a:solidFill>
            <a:round/>
          </a:ln>
        </p:spPr>
      </p:sp>
      <p:sp>
        <p:nvSpPr>
          <p:cNvPr id="505" name="CustomShape 14"/>
          <p:cNvSpPr/>
          <p:nvPr/>
        </p:nvSpPr>
        <p:spPr>
          <a:xfrm>
            <a:off x="4140000" y="4005000"/>
            <a:ext cx="138960" cy="143640"/>
          </a:xfrm>
          <a:prstGeom prst="flowChartConnector">
            <a:avLst/>
          </a:prstGeom>
          <a:solidFill>
            <a:srgbClr val="000000"/>
          </a:solidFill>
          <a:ln w="25560">
            <a:solidFill>
              <a:srgbClr val="000000"/>
            </a:solidFill>
            <a:round/>
          </a:ln>
        </p:spPr>
      </p:sp>
      <p:sp>
        <p:nvSpPr>
          <p:cNvPr id="506" name="CustomShape 15"/>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7" name="CustomShape 1"/>
          <p:cNvSpPr/>
          <p:nvPr/>
        </p:nvSpPr>
        <p:spPr>
          <a:xfrm>
            <a:off x="2465280" y="2637000"/>
            <a:ext cx="4536000" cy="3242520"/>
          </a:xfrm>
          <a:prstGeom prst="rect">
            <a:avLst/>
          </a:prstGeom>
          <a:solidFill>
            <a:srgbClr val="ffffff"/>
          </a:solidFill>
          <a:ln w="25560">
            <a:solidFill>
              <a:srgbClr val="000000"/>
            </a:solidFill>
            <a:round/>
          </a:ln>
        </p:spPr>
      </p:sp>
      <p:sp>
        <p:nvSpPr>
          <p:cNvPr id="508"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509"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10"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511"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512"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513"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14"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515" name="CustomShape 9"/>
          <p:cNvSpPr/>
          <p:nvPr/>
        </p:nvSpPr>
        <p:spPr>
          <a:xfrm>
            <a:off x="2483640" y="4477680"/>
            <a:ext cx="930960" cy="1381680"/>
          </a:xfrm>
          <a:prstGeom prst="rtTriangle">
            <a:avLst/>
          </a:prstGeom>
          <a:solidFill>
            <a:srgbClr val="4f81bd"/>
          </a:solidFill>
        </p:spPr>
      </p:sp>
      <p:sp>
        <p:nvSpPr>
          <p:cNvPr id="516"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517" name="CustomShape 11"/>
          <p:cNvSpPr/>
          <p:nvPr/>
        </p:nvSpPr>
        <p:spPr>
          <a:xfrm>
            <a:off x="5225040" y="3501000"/>
            <a:ext cx="138960" cy="143640"/>
          </a:xfrm>
          <a:prstGeom prst="flowChartConnector">
            <a:avLst/>
          </a:prstGeom>
          <a:solidFill>
            <a:srgbClr val="ffffff"/>
          </a:solidFill>
          <a:ln w="25560">
            <a:solidFill>
              <a:srgbClr val="000000"/>
            </a:solidFill>
            <a:round/>
          </a:ln>
        </p:spPr>
      </p:sp>
      <p:sp>
        <p:nvSpPr>
          <p:cNvPr id="518" name="CustomShape 12"/>
          <p:cNvSpPr/>
          <p:nvPr/>
        </p:nvSpPr>
        <p:spPr>
          <a:xfrm>
            <a:off x="4644000" y="3501000"/>
            <a:ext cx="138960" cy="143640"/>
          </a:xfrm>
          <a:prstGeom prst="flowChartConnector">
            <a:avLst/>
          </a:prstGeom>
          <a:solidFill>
            <a:srgbClr val="ffffff"/>
          </a:solidFill>
          <a:ln w="25560">
            <a:solidFill>
              <a:srgbClr val="000000"/>
            </a:solidFill>
            <a:round/>
          </a:ln>
        </p:spPr>
      </p:sp>
      <p:sp>
        <p:nvSpPr>
          <p:cNvPr id="519" name="CustomShape 13"/>
          <p:cNvSpPr/>
          <p:nvPr/>
        </p:nvSpPr>
        <p:spPr>
          <a:xfrm>
            <a:off x="4644000" y="4005000"/>
            <a:ext cx="138960" cy="143640"/>
          </a:xfrm>
          <a:prstGeom prst="flowChartConnector">
            <a:avLst/>
          </a:prstGeom>
          <a:ln w="25560">
            <a:solidFill>
              <a:srgbClr val="000000"/>
            </a:solidFill>
            <a:round/>
          </a:ln>
        </p:spPr>
      </p:sp>
      <p:sp>
        <p:nvSpPr>
          <p:cNvPr id="520" name="CustomShape 14"/>
          <p:cNvSpPr/>
          <p:nvPr/>
        </p:nvSpPr>
        <p:spPr>
          <a:xfrm>
            <a:off x="4140000" y="4005000"/>
            <a:ext cx="138960" cy="143640"/>
          </a:xfrm>
          <a:prstGeom prst="flowChartConnector">
            <a:avLst/>
          </a:prstGeom>
          <a:ln w="25560">
            <a:solidFill>
              <a:srgbClr val="000000"/>
            </a:solidFill>
            <a:round/>
          </a:ln>
        </p:spPr>
      </p:sp>
      <p:sp>
        <p:nvSpPr>
          <p:cNvPr id="521" name="CustomShape 15"/>
          <p:cNvSpPr/>
          <p:nvPr/>
        </p:nvSpPr>
        <p:spPr>
          <a:xfrm>
            <a:off x="4142160" y="4509000"/>
            <a:ext cx="138960" cy="143640"/>
          </a:xfrm>
          <a:prstGeom prst="flowChartConnector">
            <a:avLst/>
          </a:prstGeom>
          <a:solidFill>
            <a:srgbClr val="000000"/>
          </a:solidFill>
          <a:ln w="25560">
            <a:solidFill>
              <a:srgbClr val="000000"/>
            </a:solidFill>
            <a:round/>
          </a:ln>
        </p:spPr>
      </p:sp>
      <p:sp>
        <p:nvSpPr>
          <p:cNvPr id="522" name="CustomShape 16"/>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3" name="CustomShape 1"/>
          <p:cNvSpPr/>
          <p:nvPr/>
        </p:nvSpPr>
        <p:spPr>
          <a:xfrm>
            <a:off x="2465280" y="2637000"/>
            <a:ext cx="4536000" cy="3242520"/>
          </a:xfrm>
          <a:prstGeom prst="rect">
            <a:avLst/>
          </a:prstGeom>
          <a:solidFill>
            <a:srgbClr val="ffffff"/>
          </a:solidFill>
          <a:ln w="25560">
            <a:solidFill>
              <a:srgbClr val="000000"/>
            </a:solidFill>
            <a:round/>
          </a:ln>
        </p:spPr>
      </p:sp>
      <p:sp>
        <p:nvSpPr>
          <p:cNvPr id="524"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525"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26"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527"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528"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529"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30"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531" name="CustomShape 9"/>
          <p:cNvSpPr/>
          <p:nvPr/>
        </p:nvSpPr>
        <p:spPr>
          <a:xfrm>
            <a:off x="2483640" y="4477680"/>
            <a:ext cx="930960" cy="1381680"/>
          </a:xfrm>
          <a:prstGeom prst="rtTriangle">
            <a:avLst/>
          </a:prstGeom>
          <a:solidFill>
            <a:srgbClr val="4f81bd"/>
          </a:solidFill>
        </p:spPr>
      </p:sp>
      <p:sp>
        <p:nvSpPr>
          <p:cNvPr id="532"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533" name="CustomShape 11"/>
          <p:cNvSpPr/>
          <p:nvPr/>
        </p:nvSpPr>
        <p:spPr>
          <a:xfrm>
            <a:off x="5225040" y="3501000"/>
            <a:ext cx="138960" cy="143640"/>
          </a:xfrm>
          <a:prstGeom prst="flowChartConnector">
            <a:avLst/>
          </a:prstGeom>
          <a:solidFill>
            <a:srgbClr val="ffffff"/>
          </a:solidFill>
          <a:ln w="25560">
            <a:solidFill>
              <a:srgbClr val="000000"/>
            </a:solidFill>
            <a:round/>
          </a:ln>
        </p:spPr>
      </p:sp>
      <p:sp>
        <p:nvSpPr>
          <p:cNvPr id="534" name="CustomShape 12"/>
          <p:cNvSpPr/>
          <p:nvPr/>
        </p:nvSpPr>
        <p:spPr>
          <a:xfrm>
            <a:off x="4644000" y="3501000"/>
            <a:ext cx="138960" cy="143640"/>
          </a:xfrm>
          <a:prstGeom prst="flowChartConnector">
            <a:avLst/>
          </a:prstGeom>
          <a:solidFill>
            <a:srgbClr val="ffffff"/>
          </a:solidFill>
          <a:ln w="25560">
            <a:solidFill>
              <a:srgbClr val="000000"/>
            </a:solidFill>
            <a:round/>
          </a:ln>
        </p:spPr>
      </p:sp>
      <p:sp>
        <p:nvSpPr>
          <p:cNvPr id="535" name="CustomShape 13"/>
          <p:cNvSpPr/>
          <p:nvPr/>
        </p:nvSpPr>
        <p:spPr>
          <a:xfrm>
            <a:off x="4644000" y="4005000"/>
            <a:ext cx="138960" cy="143640"/>
          </a:xfrm>
          <a:prstGeom prst="flowChartConnector">
            <a:avLst/>
          </a:prstGeom>
          <a:ln w="25560">
            <a:solidFill>
              <a:srgbClr val="000000"/>
            </a:solidFill>
            <a:round/>
          </a:ln>
        </p:spPr>
      </p:sp>
      <p:sp>
        <p:nvSpPr>
          <p:cNvPr id="536" name="CustomShape 14"/>
          <p:cNvSpPr/>
          <p:nvPr/>
        </p:nvSpPr>
        <p:spPr>
          <a:xfrm>
            <a:off x="4140000" y="4005000"/>
            <a:ext cx="138960" cy="143640"/>
          </a:xfrm>
          <a:prstGeom prst="flowChartConnector">
            <a:avLst/>
          </a:prstGeom>
          <a:ln w="25560">
            <a:solidFill>
              <a:srgbClr val="000000"/>
            </a:solidFill>
            <a:round/>
          </a:ln>
        </p:spPr>
      </p:sp>
      <p:sp>
        <p:nvSpPr>
          <p:cNvPr id="537" name="CustomShape 15"/>
          <p:cNvSpPr/>
          <p:nvPr/>
        </p:nvSpPr>
        <p:spPr>
          <a:xfrm>
            <a:off x="4142160" y="4509000"/>
            <a:ext cx="138960" cy="143640"/>
          </a:xfrm>
          <a:prstGeom prst="flowChartConnector">
            <a:avLst/>
          </a:prstGeom>
          <a:solidFill>
            <a:srgbClr val="ffffff"/>
          </a:solidFill>
          <a:ln w="25560">
            <a:solidFill>
              <a:srgbClr val="000000"/>
            </a:solidFill>
            <a:round/>
          </a:ln>
        </p:spPr>
      </p:sp>
      <p:sp>
        <p:nvSpPr>
          <p:cNvPr id="538" name="CustomShape 16"/>
          <p:cNvSpPr/>
          <p:nvPr/>
        </p:nvSpPr>
        <p:spPr>
          <a:xfrm>
            <a:off x="3633120" y="4509000"/>
            <a:ext cx="138960" cy="143640"/>
          </a:xfrm>
          <a:prstGeom prst="flowChartConnector">
            <a:avLst/>
          </a:prstGeom>
          <a:solidFill>
            <a:srgbClr val="000000"/>
          </a:solidFill>
          <a:ln w="25560">
            <a:solidFill>
              <a:srgbClr val="000000"/>
            </a:solidFill>
            <a:round/>
          </a:ln>
        </p:spPr>
      </p:sp>
      <p:sp>
        <p:nvSpPr>
          <p:cNvPr id="539" name="CustomShape 17"/>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Main approaches for finding errors</a:t>
            </a:r>
            <a:endParaRPr/>
          </a:p>
        </p:txBody>
      </p:sp>
      <p:sp>
        <p:nvSpPr>
          <p:cNvPr id="126" name="TextShape 2"/>
          <p:cNvSpPr txBox="1"/>
          <p:nvPr/>
        </p:nvSpPr>
        <p:spPr>
          <a:xfrm>
            <a:off x="457200" y="1600200"/>
            <a:ext cx="8229240" cy="2332440"/>
          </a:xfrm>
          <a:prstGeom prst="rect">
            <a:avLst/>
          </a:prstGeom>
        </p:spPr>
        <p:txBody>
          <a:bodyPr/>
          <a:p>
            <a:pPr>
              <a:buFont typeface="Arial"/>
              <a:buChar char="•"/>
            </a:pPr>
            <a:r>
              <a:rPr lang="pt-BR" sz="3200">
                <a:solidFill>
                  <a:srgbClr val="000000"/>
                </a:solidFill>
                <a:latin typeface="Calibri"/>
              </a:rPr>
              <a:t>Software Testing</a:t>
            </a:r>
            <a:endParaRPr/>
          </a:p>
          <a:p>
            <a:pPr lvl="1">
              <a:buFont typeface="Arial"/>
              <a:buChar char="–"/>
            </a:pPr>
            <a:r>
              <a:rPr lang="pt-BR" sz="2800">
                <a:solidFill>
                  <a:srgbClr val="000000"/>
                </a:solidFill>
                <a:latin typeface="Calibri"/>
              </a:rPr>
              <a:t>Run code and observe effects</a:t>
            </a:r>
            <a:endParaRPr/>
          </a:p>
          <a:p>
            <a:pPr>
              <a:buFont typeface="Arial"/>
              <a:buChar char="•"/>
            </a:pPr>
            <a:r>
              <a:rPr lang="pt-BR" sz="3200">
                <a:solidFill>
                  <a:srgbClr val="000000"/>
                </a:solidFill>
                <a:latin typeface="Calibri"/>
              </a:rPr>
              <a:t>Static Analysis</a:t>
            </a:r>
            <a:endParaRPr/>
          </a:p>
          <a:p>
            <a:pPr lvl="1">
              <a:buFont typeface="Arial"/>
              <a:buChar char="–"/>
            </a:pPr>
            <a:r>
              <a:rPr lang="pt-BR" sz="2800">
                <a:solidFill>
                  <a:srgbClr val="000000"/>
                </a:solidFill>
                <a:latin typeface="Calibri"/>
              </a:rPr>
              <a:t>Analyze code without running it</a:t>
            </a:r>
            <a:endParaRPr/>
          </a:p>
          <a:p>
            <a:endParaRPr/>
          </a:p>
        </p:txBody>
      </p:sp>
      <p:sp>
        <p:nvSpPr>
          <p:cNvPr id="127" name="CustomShape 3"/>
          <p:cNvSpPr/>
          <p:nvPr/>
        </p:nvSpPr>
        <p:spPr>
          <a:xfrm>
            <a:off x="665280" y="4293000"/>
            <a:ext cx="7632360" cy="1918800"/>
          </a:xfrm>
          <a:prstGeom prst="rect">
            <a:avLst/>
          </a:prstGeom>
          <a:solidFill>
            <a:srgbClr val="ffffff"/>
          </a:solidFill>
          <a:ln w="57240">
            <a:solidFill>
              <a:srgbClr val="000000"/>
            </a:solidFill>
            <a:round/>
          </a:ln>
        </p:spPr>
        <p:txBody>
          <a:bodyPr bIns="45000" lIns="90000" rIns="90000" tIns="45000"/>
          <a:p>
            <a:pPr algn="ctr"/>
            <a:r>
              <a:rPr lang="en-US" sz="4000">
                <a:solidFill>
                  <a:srgbClr val="000000"/>
                </a:solidFill>
                <a:latin typeface="Calibri"/>
              </a:rPr>
              <a:t>~20B dollars can be saved with better infrastructure [NIST2002]</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0" name="CustomShape 1"/>
          <p:cNvSpPr/>
          <p:nvPr/>
        </p:nvSpPr>
        <p:spPr>
          <a:xfrm>
            <a:off x="2465280" y="2637000"/>
            <a:ext cx="4536000" cy="3242520"/>
          </a:xfrm>
          <a:prstGeom prst="rect">
            <a:avLst/>
          </a:prstGeom>
          <a:solidFill>
            <a:srgbClr val="ffffff"/>
          </a:solidFill>
          <a:ln w="25560">
            <a:solidFill>
              <a:srgbClr val="000000"/>
            </a:solidFill>
            <a:round/>
          </a:ln>
        </p:spPr>
      </p:sp>
      <p:sp>
        <p:nvSpPr>
          <p:cNvPr id="541"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542"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43"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544"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545"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546"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47"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548" name="CustomShape 9"/>
          <p:cNvSpPr/>
          <p:nvPr/>
        </p:nvSpPr>
        <p:spPr>
          <a:xfrm>
            <a:off x="2483640" y="4477680"/>
            <a:ext cx="930960" cy="1381680"/>
          </a:xfrm>
          <a:prstGeom prst="rtTriangle">
            <a:avLst/>
          </a:prstGeom>
          <a:solidFill>
            <a:srgbClr val="4f81bd"/>
          </a:solidFill>
        </p:spPr>
      </p:sp>
      <p:sp>
        <p:nvSpPr>
          <p:cNvPr id="549"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550" name="CustomShape 11"/>
          <p:cNvSpPr/>
          <p:nvPr/>
        </p:nvSpPr>
        <p:spPr>
          <a:xfrm>
            <a:off x="5225040" y="3501000"/>
            <a:ext cx="138960" cy="143640"/>
          </a:xfrm>
          <a:prstGeom prst="flowChartConnector">
            <a:avLst/>
          </a:prstGeom>
          <a:solidFill>
            <a:srgbClr val="ffffff"/>
          </a:solidFill>
          <a:ln w="25560">
            <a:solidFill>
              <a:srgbClr val="000000"/>
            </a:solidFill>
            <a:round/>
          </a:ln>
        </p:spPr>
      </p:sp>
      <p:sp>
        <p:nvSpPr>
          <p:cNvPr id="551" name="CustomShape 12"/>
          <p:cNvSpPr/>
          <p:nvPr/>
        </p:nvSpPr>
        <p:spPr>
          <a:xfrm>
            <a:off x="4644000" y="3501000"/>
            <a:ext cx="138960" cy="143640"/>
          </a:xfrm>
          <a:prstGeom prst="flowChartConnector">
            <a:avLst/>
          </a:prstGeom>
          <a:solidFill>
            <a:srgbClr val="ffffff"/>
          </a:solidFill>
          <a:ln w="25560">
            <a:solidFill>
              <a:srgbClr val="000000"/>
            </a:solidFill>
            <a:round/>
          </a:ln>
        </p:spPr>
      </p:sp>
      <p:sp>
        <p:nvSpPr>
          <p:cNvPr id="552" name="CustomShape 13"/>
          <p:cNvSpPr/>
          <p:nvPr/>
        </p:nvSpPr>
        <p:spPr>
          <a:xfrm>
            <a:off x="4644000" y="4005000"/>
            <a:ext cx="138960" cy="143640"/>
          </a:xfrm>
          <a:prstGeom prst="flowChartConnector">
            <a:avLst/>
          </a:prstGeom>
          <a:ln w="25560">
            <a:solidFill>
              <a:srgbClr val="000000"/>
            </a:solidFill>
            <a:round/>
          </a:ln>
        </p:spPr>
      </p:sp>
      <p:sp>
        <p:nvSpPr>
          <p:cNvPr id="553" name="CustomShape 14"/>
          <p:cNvSpPr/>
          <p:nvPr/>
        </p:nvSpPr>
        <p:spPr>
          <a:xfrm>
            <a:off x="4140000" y="4005000"/>
            <a:ext cx="138960" cy="143640"/>
          </a:xfrm>
          <a:prstGeom prst="flowChartConnector">
            <a:avLst/>
          </a:prstGeom>
          <a:ln w="25560">
            <a:solidFill>
              <a:srgbClr val="000000"/>
            </a:solidFill>
            <a:round/>
          </a:ln>
        </p:spPr>
      </p:sp>
      <p:sp>
        <p:nvSpPr>
          <p:cNvPr id="554" name="CustomShape 15"/>
          <p:cNvSpPr/>
          <p:nvPr/>
        </p:nvSpPr>
        <p:spPr>
          <a:xfrm>
            <a:off x="4142160" y="4509000"/>
            <a:ext cx="138960" cy="143640"/>
          </a:xfrm>
          <a:prstGeom prst="flowChartConnector">
            <a:avLst/>
          </a:prstGeom>
          <a:ln w="25560">
            <a:solidFill>
              <a:srgbClr val="000000"/>
            </a:solidFill>
            <a:round/>
          </a:ln>
        </p:spPr>
      </p:sp>
      <p:sp>
        <p:nvSpPr>
          <p:cNvPr id="555" name="CustomShape 16"/>
          <p:cNvSpPr/>
          <p:nvPr/>
        </p:nvSpPr>
        <p:spPr>
          <a:xfrm>
            <a:off x="3633120" y="4509000"/>
            <a:ext cx="138960" cy="143640"/>
          </a:xfrm>
          <a:prstGeom prst="flowChartConnector">
            <a:avLst/>
          </a:prstGeom>
          <a:ln w="25560">
            <a:solidFill>
              <a:srgbClr val="000000"/>
            </a:solidFill>
            <a:round/>
          </a:ln>
        </p:spPr>
      </p:sp>
      <p:sp>
        <p:nvSpPr>
          <p:cNvPr id="556" name="CustomShape 17"/>
          <p:cNvSpPr/>
          <p:nvPr/>
        </p:nvSpPr>
        <p:spPr>
          <a:xfrm>
            <a:off x="3636000" y="5013000"/>
            <a:ext cx="138960" cy="143640"/>
          </a:xfrm>
          <a:prstGeom prst="flowChartConnector">
            <a:avLst/>
          </a:prstGeom>
          <a:solidFill>
            <a:srgbClr val="000000"/>
          </a:solidFill>
          <a:ln w="25560">
            <a:solidFill>
              <a:srgbClr val="000000"/>
            </a:solidFill>
            <a:round/>
          </a:ln>
        </p:spPr>
      </p:sp>
      <p:sp>
        <p:nvSpPr>
          <p:cNvPr id="557" name="CustomShape 18"/>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8" name="CustomShape 1"/>
          <p:cNvSpPr/>
          <p:nvPr/>
        </p:nvSpPr>
        <p:spPr>
          <a:xfrm>
            <a:off x="2465280" y="2637000"/>
            <a:ext cx="4536000" cy="3242520"/>
          </a:xfrm>
          <a:prstGeom prst="rect">
            <a:avLst/>
          </a:prstGeom>
          <a:solidFill>
            <a:srgbClr val="ffffff"/>
          </a:solidFill>
          <a:ln w="25560">
            <a:solidFill>
              <a:srgbClr val="000000"/>
            </a:solidFill>
            <a:round/>
          </a:ln>
        </p:spPr>
      </p:sp>
      <p:sp>
        <p:nvSpPr>
          <p:cNvPr id="559"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560"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61"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562"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563"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564"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65"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566" name="CustomShape 9"/>
          <p:cNvSpPr/>
          <p:nvPr/>
        </p:nvSpPr>
        <p:spPr>
          <a:xfrm>
            <a:off x="2483640" y="4477680"/>
            <a:ext cx="930960" cy="1381680"/>
          </a:xfrm>
          <a:prstGeom prst="rtTriangle">
            <a:avLst/>
          </a:prstGeom>
          <a:solidFill>
            <a:srgbClr val="4f81bd"/>
          </a:solidFill>
        </p:spPr>
      </p:sp>
      <p:sp>
        <p:nvSpPr>
          <p:cNvPr id="567"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568" name="CustomShape 11"/>
          <p:cNvSpPr/>
          <p:nvPr/>
        </p:nvSpPr>
        <p:spPr>
          <a:xfrm>
            <a:off x="5225040" y="3501000"/>
            <a:ext cx="138960" cy="143640"/>
          </a:xfrm>
          <a:prstGeom prst="flowChartConnector">
            <a:avLst/>
          </a:prstGeom>
          <a:solidFill>
            <a:srgbClr val="ffffff"/>
          </a:solidFill>
          <a:ln w="25560">
            <a:solidFill>
              <a:srgbClr val="000000"/>
            </a:solidFill>
            <a:round/>
          </a:ln>
        </p:spPr>
      </p:sp>
      <p:sp>
        <p:nvSpPr>
          <p:cNvPr id="569" name="CustomShape 12"/>
          <p:cNvSpPr/>
          <p:nvPr/>
        </p:nvSpPr>
        <p:spPr>
          <a:xfrm>
            <a:off x="4644000" y="3501000"/>
            <a:ext cx="138960" cy="143640"/>
          </a:xfrm>
          <a:prstGeom prst="flowChartConnector">
            <a:avLst/>
          </a:prstGeom>
          <a:solidFill>
            <a:srgbClr val="ffffff"/>
          </a:solidFill>
          <a:ln w="25560">
            <a:solidFill>
              <a:srgbClr val="000000"/>
            </a:solidFill>
            <a:round/>
          </a:ln>
        </p:spPr>
      </p:sp>
      <p:sp>
        <p:nvSpPr>
          <p:cNvPr id="570" name="CustomShape 13"/>
          <p:cNvSpPr/>
          <p:nvPr/>
        </p:nvSpPr>
        <p:spPr>
          <a:xfrm>
            <a:off x="4644000" y="4005000"/>
            <a:ext cx="138960" cy="143640"/>
          </a:xfrm>
          <a:prstGeom prst="flowChartConnector">
            <a:avLst/>
          </a:prstGeom>
          <a:ln w="25560">
            <a:solidFill>
              <a:srgbClr val="000000"/>
            </a:solidFill>
            <a:round/>
          </a:ln>
        </p:spPr>
      </p:sp>
      <p:sp>
        <p:nvSpPr>
          <p:cNvPr id="571" name="CustomShape 14"/>
          <p:cNvSpPr/>
          <p:nvPr/>
        </p:nvSpPr>
        <p:spPr>
          <a:xfrm>
            <a:off x="4140000" y="4005000"/>
            <a:ext cx="138960" cy="143640"/>
          </a:xfrm>
          <a:prstGeom prst="flowChartConnector">
            <a:avLst/>
          </a:prstGeom>
          <a:ln w="25560">
            <a:solidFill>
              <a:srgbClr val="000000"/>
            </a:solidFill>
            <a:round/>
          </a:ln>
        </p:spPr>
      </p:sp>
      <p:sp>
        <p:nvSpPr>
          <p:cNvPr id="572" name="CustomShape 15"/>
          <p:cNvSpPr/>
          <p:nvPr/>
        </p:nvSpPr>
        <p:spPr>
          <a:xfrm>
            <a:off x="4142160" y="4509000"/>
            <a:ext cx="138960" cy="143640"/>
          </a:xfrm>
          <a:prstGeom prst="flowChartConnector">
            <a:avLst/>
          </a:prstGeom>
          <a:ln w="25560">
            <a:solidFill>
              <a:srgbClr val="000000"/>
            </a:solidFill>
            <a:round/>
          </a:ln>
        </p:spPr>
      </p:sp>
      <p:sp>
        <p:nvSpPr>
          <p:cNvPr id="573" name="CustomShape 16"/>
          <p:cNvSpPr/>
          <p:nvPr/>
        </p:nvSpPr>
        <p:spPr>
          <a:xfrm>
            <a:off x="3633120" y="4509000"/>
            <a:ext cx="138960" cy="143640"/>
          </a:xfrm>
          <a:prstGeom prst="flowChartConnector">
            <a:avLst/>
          </a:prstGeom>
          <a:ln w="25560">
            <a:solidFill>
              <a:srgbClr val="000000"/>
            </a:solidFill>
            <a:round/>
          </a:ln>
        </p:spPr>
      </p:sp>
      <p:sp>
        <p:nvSpPr>
          <p:cNvPr id="574" name="CustomShape 17"/>
          <p:cNvSpPr/>
          <p:nvPr/>
        </p:nvSpPr>
        <p:spPr>
          <a:xfrm>
            <a:off x="3636000" y="5013000"/>
            <a:ext cx="138960" cy="143640"/>
          </a:xfrm>
          <a:prstGeom prst="flowChartConnector">
            <a:avLst/>
          </a:prstGeom>
          <a:ln w="25560">
            <a:solidFill>
              <a:srgbClr val="000000"/>
            </a:solidFill>
            <a:round/>
          </a:ln>
        </p:spPr>
      </p:sp>
      <p:sp>
        <p:nvSpPr>
          <p:cNvPr id="575" name="CustomShape 18"/>
          <p:cNvSpPr/>
          <p:nvPr/>
        </p:nvSpPr>
        <p:spPr>
          <a:xfrm>
            <a:off x="3060000" y="5013000"/>
            <a:ext cx="138960" cy="143640"/>
          </a:xfrm>
          <a:prstGeom prst="flowChartConnector">
            <a:avLst/>
          </a:prstGeom>
          <a:solidFill>
            <a:srgbClr val="000000"/>
          </a:solidFill>
          <a:ln w="25560">
            <a:solidFill>
              <a:srgbClr val="000000"/>
            </a:solidFill>
            <a:round/>
          </a:ln>
        </p:spPr>
      </p:sp>
      <p:pic>
        <p:nvPicPr>
          <p:cNvPr descr="" id="576" name="Picture 10"/>
          <p:cNvPicPr/>
          <p:nvPr/>
        </p:nvPicPr>
        <p:blipFill>
          <a:blip r:embed="rId1"/>
          <a:stretch>
            <a:fillRect/>
          </a:stretch>
        </p:blipFill>
        <p:spPr>
          <a:xfrm>
            <a:off x="1082160" y="5928480"/>
            <a:ext cx="375840" cy="280440"/>
          </a:xfrm>
          <a:prstGeom prst="rect">
            <a:avLst/>
          </a:prstGeom>
        </p:spPr>
      </p:pic>
      <p:sp>
        <p:nvSpPr>
          <p:cNvPr id="577" name="CustomShape 19"/>
          <p:cNvSpPr/>
          <p:nvPr/>
        </p:nvSpPr>
        <p:spPr>
          <a:xfrm>
            <a:off x="-151920" y="6259680"/>
            <a:ext cx="2844720" cy="456120"/>
          </a:xfrm>
          <a:prstGeom prst="rect">
            <a:avLst/>
          </a:prstGeom>
        </p:spPr>
        <p:txBody>
          <a:bodyPr bIns="45000" lIns="90000" rIns="90000" tIns="45000" wrap="none"/>
          <a:p>
            <a:r>
              <a:rPr b="1" lang="en-US" sz="2400">
                <a:solidFill>
                  <a:srgbClr val="000000"/>
                </a:solidFill>
                <a:latin typeface="Calibri"/>
              </a:rPr>
              <a:t>Solution found!</a:t>
            </a:r>
            <a:endParaRPr/>
          </a:p>
        </p:txBody>
      </p:sp>
      <p:sp>
        <p:nvSpPr>
          <p:cNvPr id="578" name="CustomShape 20"/>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9" name="CustomShape 1"/>
          <p:cNvSpPr/>
          <p:nvPr/>
        </p:nvSpPr>
        <p:spPr>
          <a:xfrm>
            <a:off x="2465280" y="2637000"/>
            <a:ext cx="4536000" cy="3242520"/>
          </a:xfrm>
          <a:prstGeom prst="rect">
            <a:avLst/>
          </a:prstGeom>
          <a:solidFill>
            <a:srgbClr val="ffffff"/>
          </a:solidFill>
          <a:ln w="25560">
            <a:solidFill>
              <a:srgbClr val="000000"/>
            </a:solidFill>
            <a:round/>
          </a:ln>
        </p:spPr>
      </p:sp>
      <p:sp>
        <p:nvSpPr>
          <p:cNvPr id="580"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Alternating Variable Method (AVM)</a:t>
            </a:r>
            <a:endParaRPr/>
          </a:p>
        </p:txBody>
      </p:sp>
      <p:sp>
        <p:nvSpPr>
          <p:cNvPr id="581"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82"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583"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584"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585"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586"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587" name="CustomShape 9"/>
          <p:cNvSpPr/>
          <p:nvPr/>
        </p:nvSpPr>
        <p:spPr>
          <a:xfrm>
            <a:off x="2483640" y="4477680"/>
            <a:ext cx="930960" cy="1381680"/>
          </a:xfrm>
          <a:prstGeom prst="rtTriangle">
            <a:avLst/>
          </a:prstGeom>
          <a:solidFill>
            <a:srgbClr val="4f81bd"/>
          </a:solidFill>
        </p:spPr>
      </p:sp>
      <p:sp>
        <p:nvSpPr>
          <p:cNvPr id="588" name="CustomShape 10"/>
          <p:cNvSpPr/>
          <p:nvPr/>
        </p:nvSpPr>
        <p:spPr>
          <a:xfrm>
            <a:off x="2478600" y="4444920"/>
            <a:ext cx="1007280" cy="1382040"/>
          </a:xfrm>
          <a:prstGeom prst="rect">
            <a:avLst/>
          </a:prstGeom>
          <a:solidFill>
            <a:srgbClr val="4f81bd"/>
          </a:solidFill>
          <a:ln w="25560">
            <a:solidFill>
              <a:srgbClr val="3a5f8b"/>
            </a:solidFill>
            <a:round/>
          </a:ln>
        </p:spPr>
      </p:sp>
      <p:sp>
        <p:nvSpPr>
          <p:cNvPr id="589" name="CustomShape 11"/>
          <p:cNvSpPr/>
          <p:nvPr/>
        </p:nvSpPr>
        <p:spPr>
          <a:xfrm>
            <a:off x="5225040" y="3501000"/>
            <a:ext cx="138960" cy="143640"/>
          </a:xfrm>
          <a:prstGeom prst="flowChartConnector">
            <a:avLst/>
          </a:prstGeom>
          <a:solidFill>
            <a:srgbClr val="ffffff"/>
          </a:solidFill>
          <a:ln w="25560">
            <a:solidFill>
              <a:srgbClr val="000000"/>
            </a:solidFill>
            <a:round/>
          </a:ln>
        </p:spPr>
      </p:sp>
      <p:sp>
        <p:nvSpPr>
          <p:cNvPr id="590" name="CustomShape 12"/>
          <p:cNvSpPr/>
          <p:nvPr/>
        </p:nvSpPr>
        <p:spPr>
          <a:xfrm>
            <a:off x="4644000" y="3501000"/>
            <a:ext cx="138960" cy="143640"/>
          </a:xfrm>
          <a:prstGeom prst="flowChartConnector">
            <a:avLst/>
          </a:prstGeom>
          <a:solidFill>
            <a:srgbClr val="ffffff"/>
          </a:solidFill>
          <a:ln w="25560">
            <a:solidFill>
              <a:srgbClr val="000000"/>
            </a:solidFill>
            <a:round/>
          </a:ln>
        </p:spPr>
      </p:sp>
      <p:sp>
        <p:nvSpPr>
          <p:cNvPr id="591" name="CustomShape 13"/>
          <p:cNvSpPr/>
          <p:nvPr/>
        </p:nvSpPr>
        <p:spPr>
          <a:xfrm>
            <a:off x="4644000" y="4005000"/>
            <a:ext cx="138960" cy="143640"/>
          </a:xfrm>
          <a:prstGeom prst="flowChartConnector">
            <a:avLst/>
          </a:prstGeom>
          <a:ln w="25560">
            <a:solidFill>
              <a:srgbClr val="000000"/>
            </a:solidFill>
            <a:round/>
          </a:ln>
        </p:spPr>
      </p:sp>
      <p:sp>
        <p:nvSpPr>
          <p:cNvPr id="592" name="CustomShape 14"/>
          <p:cNvSpPr/>
          <p:nvPr/>
        </p:nvSpPr>
        <p:spPr>
          <a:xfrm>
            <a:off x="4140000" y="4005000"/>
            <a:ext cx="138960" cy="143640"/>
          </a:xfrm>
          <a:prstGeom prst="flowChartConnector">
            <a:avLst/>
          </a:prstGeom>
          <a:ln w="25560">
            <a:solidFill>
              <a:srgbClr val="000000"/>
            </a:solidFill>
            <a:round/>
          </a:ln>
        </p:spPr>
      </p:sp>
      <p:sp>
        <p:nvSpPr>
          <p:cNvPr id="593" name="CustomShape 15"/>
          <p:cNvSpPr/>
          <p:nvPr/>
        </p:nvSpPr>
        <p:spPr>
          <a:xfrm>
            <a:off x="3708000" y="4293000"/>
            <a:ext cx="816120" cy="816480"/>
          </a:xfrm>
          <a:prstGeom prst="rect">
            <a:avLst/>
          </a:prstGeom>
          <a:solidFill>
            <a:srgbClr val="dce6f2"/>
          </a:solidFill>
          <a:ln w="25560">
            <a:solidFill>
              <a:srgbClr val="3a5f8b"/>
            </a:solidFill>
            <a:round/>
          </a:ln>
        </p:spPr>
      </p:sp>
      <p:sp>
        <p:nvSpPr>
          <p:cNvPr id="594" name="CustomShape 16"/>
          <p:cNvSpPr/>
          <p:nvPr/>
        </p:nvSpPr>
        <p:spPr>
          <a:xfrm>
            <a:off x="4140000" y="4509000"/>
            <a:ext cx="138960" cy="143640"/>
          </a:xfrm>
          <a:prstGeom prst="flowChartConnector">
            <a:avLst/>
          </a:prstGeom>
          <a:ln w="25560">
            <a:solidFill>
              <a:srgbClr val="000000"/>
            </a:solidFill>
            <a:round/>
          </a:ln>
        </p:spPr>
      </p:sp>
      <p:sp>
        <p:nvSpPr>
          <p:cNvPr id="595" name="CustomShape 17"/>
          <p:cNvSpPr/>
          <p:nvPr/>
        </p:nvSpPr>
        <p:spPr>
          <a:xfrm>
            <a:off x="3924000" y="4509000"/>
            <a:ext cx="138960" cy="143640"/>
          </a:xfrm>
          <a:prstGeom prst="flowChartConnector">
            <a:avLst/>
          </a:prstGeom>
          <a:ln w="25560">
            <a:solidFill>
              <a:srgbClr val="000000"/>
            </a:solidFill>
            <a:round/>
          </a:ln>
        </p:spPr>
      </p:sp>
      <p:sp>
        <p:nvSpPr>
          <p:cNvPr id="596" name="CustomShape 18"/>
          <p:cNvSpPr/>
          <p:nvPr/>
        </p:nvSpPr>
        <p:spPr>
          <a:xfrm>
            <a:off x="3924000" y="4725000"/>
            <a:ext cx="138960" cy="143640"/>
          </a:xfrm>
          <a:prstGeom prst="flowChartConnector">
            <a:avLst/>
          </a:prstGeom>
          <a:ln w="25560">
            <a:solidFill>
              <a:srgbClr val="000000"/>
            </a:solidFill>
            <a:round/>
          </a:ln>
        </p:spPr>
      </p:sp>
      <p:sp>
        <p:nvSpPr>
          <p:cNvPr id="597" name="CustomShape 19"/>
          <p:cNvSpPr/>
          <p:nvPr/>
        </p:nvSpPr>
        <p:spPr>
          <a:xfrm>
            <a:off x="5868000" y="4721400"/>
            <a:ext cx="2902320" cy="1330920"/>
          </a:xfrm>
          <a:prstGeom prst="wedgeRectCallout">
            <a:avLst>
              <a:gd fmla="val -18897" name="adj1"/>
              <a:gd fmla="val -10848"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Note: it can get stuck in local maxima and miss solutions!</a:t>
            </a:r>
            <a:endParaRPr/>
          </a:p>
        </p:txBody>
      </p:sp>
      <p:sp>
        <p:nvSpPr>
          <p:cNvPr id="598" name="CustomShape 20"/>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9" name="CustomShape 1"/>
          <p:cNvSpPr/>
          <p:nvPr/>
        </p:nvSpPr>
        <p:spPr>
          <a:xfrm>
            <a:off x="2465280" y="2637000"/>
            <a:ext cx="4536000" cy="3242520"/>
          </a:xfrm>
          <a:prstGeom prst="rect">
            <a:avLst/>
          </a:prstGeom>
          <a:solidFill>
            <a:srgbClr val="ffffff"/>
          </a:solidFill>
          <a:ln w="25560">
            <a:solidFill>
              <a:srgbClr val="000000"/>
            </a:solidFill>
            <a:round/>
          </a:ln>
        </p:spPr>
      </p:sp>
      <p:sp>
        <p:nvSpPr>
          <p:cNvPr id="600"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Particle Swarm Optimization (PSO)</a:t>
            </a:r>
            <a:endParaRPr/>
          </a:p>
        </p:txBody>
      </p:sp>
      <p:sp>
        <p:nvSpPr>
          <p:cNvPr id="601"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602"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603"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604"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605"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606"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607" name="CustomShape 9"/>
          <p:cNvSpPr/>
          <p:nvPr/>
        </p:nvSpPr>
        <p:spPr>
          <a:xfrm>
            <a:off x="2483640" y="4477680"/>
            <a:ext cx="930960" cy="1381680"/>
          </a:xfrm>
          <a:prstGeom prst="rtTriangle">
            <a:avLst/>
          </a:prstGeom>
          <a:solidFill>
            <a:srgbClr val="4f81bd"/>
          </a:solidFill>
        </p:spPr>
      </p:sp>
      <p:sp>
        <p:nvSpPr>
          <p:cNvPr id="608" name="CustomShape 10"/>
          <p:cNvSpPr/>
          <p:nvPr/>
        </p:nvSpPr>
        <p:spPr>
          <a:xfrm>
            <a:off x="2478600" y="4444920"/>
            <a:ext cx="1007280" cy="1382040"/>
          </a:xfrm>
          <a:prstGeom prst="rect">
            <a:avLst/>
          </a:prstGeom>
          <a:solidFill>
            <a:srgbClr val="4f81bd"/>
          </a:solidFill>
          <a:ln w="25560">
            <a:solidFill>
              <a:srgbClr val="3a5f8b"/>
            </a:solidFill>
            <a:round/>
          </a:ln>
        </p:spPr>
      </p:sp>
      <p:cxnSp>
        <p:nvCxnSpPr>
          <p:cNvPr id="609" name="Line 11"/>
          <p:cNvCxnSpPr/>
          <p:nvPr/>
        </p:nvCxnSpPr>
        <p:spPr>
          <xfrm>
            <a:off x="0" y="0"/>
            <a:ext cx="360" cy="360"/>
          </xfrm>
          <a:prstGeom prst="line">
            <a:avLst/>
          </a:prstGeom>
          <a:ln w="9360">
            <a:solidFill>
              <a:srgbClr val="ff0000"/>
            </a:solidFill>
            <a:round/>
            <a:tailEnd len="med" type="triangle" w="med"/>
          </a:ln>
        </p:spPr>
      </p:cxnSp>
      <p:sp>
        <p:nvSpPr>
          <p:cNvPr id="610" name="CustomShape 12"/>
          <p:cNvSpPr/>
          <p:nvPr/>
        </p:nvSpPr>
        <p:spPr>
          <a:xfrm>
            <a:off x="4428000" y="2853000"/>
            <a:ext cx="138960" cy="143640"/>
          </a:xfrm>
          <a:prstGeom prst="flowChartConnector">
            <a:avLst/>
          </a:prstGeom>
          <a:solidFill>
            <a:srgbClr val="000000"/>
          </a:solidFill>
          <a:ln w="25560">
            <a:solidFill>
              <a:srgbClr val="000000"/>
            </a:solidFill>
            <a:round/>
          </a:ln>
        </p:spPr>
      </p:sp>
      <p:cxnSp>
        <p:nvCxnSpPr>
          <p:cNvPr id="611" name="Line 13"/>
          <p:cNvCxnSpPr/>
          <p:nvPr/>
        </p:nvCxnSpPr>
        <p:spPr>
          <xfrm>
            <a:off x="0" y="0"/>
            <a:ext cx="360" cy="360"/>
          </xfrm>
          <a:prstGeom prst="line">
            <a:avLst/>
          </a:prstGeom>
          <a:ln w="9360">
            <a:solidFill>
              <a:srgbClr val="ff0000"/>
            </a:solidFill>
            <a:round/>
            <a:tailEnd len="med" type="triangle" w="med"/>
          </a:ln>
        </p:spPr>
      </p:cxnSp>
      <p:sp>
        <p:nvSpPr>
          <p:cNvPr id="612" name="CustomShape 14"/>
          <p:cNvSpPr/>
          <p:nvPr/>
        </p:nvSpPr>
        <p:spPr>
          <a:xfrm>
            <a:off x="4212000" y="3429000"/>
            <a:ext cx="138960" cy="143640"/>
          </a:xfrm>
          <a:prstGeom prst="flowChartConnector">
            <a:avLst/>
          </a:prstGeom>
          <a:solidFill>
            <a:srgbClr val="000000"/>
          </a:solidFill>
          <a:ln w="25560">
            <a:solidFill>
              <a:srgbClr val="000000"/>
            </a:solidFill>
            <a:round/>
          </a:ln>
        </p:spPr>
      </p:sp>
      <p:cxnSp>
        <p:nvCxnSpPr>
          <p:cNvPr id="613" name="Line 15"/>
          <p:cNvCxnSpPr/>
          <p:nvPr/>
        </p:nvCxnSpPr>
        <p:spPr>
          <xfrm>
            <a:off x="0" y="0"/>
            <a:ext cx="360" cy="360"/>
          </xfrm>
          <a:prstGeom prst="line">
            <a:avLst/>
          </a:prstGeom>
          <a:ln w="9360">
            <a:solidFill>
              <a:srgbClr val="ff0000"/>
            </a:solidFill>
            <a:round/>
            <a:tailEnd len="med" type="triangle" w="med"/>
          </a:ln>
        </p:spPr>
      </p:cxnSp>
      <p:sp>
        <p:nvSpPr>
          <p:cNvPr id="614" name="CustomShape 16"/>
          <p:cNvSpPr/>
          <p:nvPr/>
        </p:nvSpPr>
        <p:spPr>
          <a:xfrm>
            <a:off x="5081040" y="3069000"/>
            <a:ext cx="138960" cy="143640"/>
          </a:xfrm>
          <a:prstGeom prst="flowChartConnector">
            <a:avLst/>
          </a:prstGeom>
          <a:solidFill>
            <a:srgbClr val="000000"/>
          </a:solidFill>
          <a:ln w="25560">
            <a:solidFill>
              <a:srgbClr val="000000"/>
            </a:solidFill>
            <a:round/>
          </a:ln>
        </p:spPr>
      </p:sp>
      <p:cxnSp>
        <p:nvCxnSpPr>
          <p:cNvPr id="615" name="Line 17"/>
          <p:cNvCxnSpPr/>
          <p:nvPr/>
        </p:nvCxnSpPr>
        <p:spPr>
          <xfrm>
            <a:off x="0" y="0"/>
            <a:ext cx="360" cy="360"/>
          </xfrm>
          <a:prstGeom prst="line">
            <a:avLst/>
          </a:prstGeom>
          <a:ln w="9360">
            <a:solidFill>
              <a:srgbClr val="ff0000"/>
            </a:solidFill>
            <a:round/>
            <a:tailEnd len="med" type="triangle" w="med"/>
          </a:ln>
        </p:spPr>
      </p:cxnSp>
      <p:sp>
        <p:nvSpPr>
          <p:cNvPr id="616" name="CustomShape 18"/>
          <p:cNvSpPr/>
          <p:nvPr/>
        </p:nvSpPr>
        <p:spPr>
          <a:xfrm>
            <a:off x="5233320" y="3661200"/>
            <a:ext cx="138960" cy="143640"/>
          </a:xfrm>
          <a:prstGeom prst="flowChartConnector">
            <a:avLst/>
          </a:prstGeom>
          <a:solidFill>
            <a:srgbClr val="000000"/>
          </a:solidFill>
          <a:ln w="25560">
            <a:solidFill>
              <a:srgbClr val="000000"/>
            </a:solidFill>
            <a:round/>
          </a:ln>
        </p:spPr>
      </p:sp>
      <p:cxnSp>
        <p:nvCxnSpPr>
          <p:cNvPr id="617" name="Line 19"/>
          <p:cNvCxnSpPr/>
          <p:nvPr/>
        </p:nvCxnSpPr>
        <p:spPr>
          <xfrm>
            <a:off x="0" y="0"/>
            <a:ext cx="360" cy="360"/>
          </xfrm>
          <a:prstGeom prst="line">
            <a:avLst/>
          </a:prstGeom>
          <a:ln w="9360">
            <a:solidFill>
              <a:srgbClr val="ff0000"/>
            </a:solidFill>
            <a:round/>
            <a:tailEnd len="med" type="triangle" w="med"/>
          </a:ln>
        </p:spPr>
      </p:cxnSp>
      <p:sp>
        <p:nvSpPr>
          <p:cNvPr id="618" name="CustomShape 20"/>
          <p:cNvSpPr/>
          <p:nvPr/>
        </p:nvSpPr>
        <p:spPr>
          <a:xfrm>
            <a:off x="5777640" y="2925000"/>
            <a:ext cx="138960" cy="143640"/>
          </a:xfrm>
          <a:prstGeom prst="flowChartConnector">
            <a:avLst/>
          </a:prstGeom>
          <a:solidFill>
            <a:srgbClr val="000000"/>
          </a:solidFill>
          <a:ln w="25560">
            <a:solidFill>
              <a:srgbClr val="000000"/>
            </a:solidFill>
            <a:round/>
          </a:ln>
        </p:spPr>
      </p:sp>
      <p:sp>
        <p:nvSpPr>
          <p:cNvPr id="619" name="CustomShape 21"/>
          <p:cNvSpPr/>
          <p:nvPr/>
        </p:nvSpPr>
        <p:spPr>
          <a:xfrm>
            <a:off x="200880" y="2223720"/>
            <a:ext cx="2736000" cy="1214640"/>
          </a:xfrm>
          <a:prstGeom prst="wedgeRectCallout">
            <a:avLst>
              <a:gd fmla="val 15883" name="adj1"/>
              <a:gd fmla="val 6048"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Uses multiple candidate inputs</a:t>
            </a:r>
            <a:endParaRPr/>
          </a:p>
        </p:txBody>
      </p:sp>
      <p:sp>
        <p:nvSpPr>
          <p:cNvPr id="620" name="CustomShape 22"/>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1" name="CustomShape 1"/>
          <p:cNvSpPr/>
          <p:nvPr/>
        </p:nvSpPr>
        <p:spPr>
          <a:xfrm>
            <a:off x="2465280" y="2637000"/>
            <a:ext cx="4536000" cy="3242520"/>
          </a:xfrm>
          <a:prstGeom prst="rect">
            <a:avLst/>
          </a:prstGeom>
          <a:solidFill>
            <a:srgbClr val="ffffff"/>
          </a:solidFill>
          <a:ln w="25560">
            <a:solidFill>
              <a:srgbClr val="000000"/>
            </a:solidFill>
            <a:round/>
          </a:ln>
        </p:spPr>
      </p:sp>
      <p:sp>
        <p:nvSpPr>
          <p:cNvPr id="622"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Particle Swarm Optimization (PSO)</a:t>
            </a:r>
            <a:endParaRPr/>
          </a:p>
        </p:txBody>
      </p:sp>
      <p:sp>
        <p:nvSpPr>
          <p:cNvPr id="623" name="CustomShape 3"/>
          <p:cNvSpPr/>
          <p:nvPr/>
        </p:nvSpPr>
        <p:spPr>
          <a:xfrm>
            <a:off x="2133000" y="550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624" name="CustomShape 4"/>
          <p:cNvSpPr/>
          <p:nvPr/>
        </p:nvSpPr>
        <p:spPr>
          <a:xfrm>
            <a:off x="2073960" y="4293000"/>
            <a:ext cx="470160" cy="364680"/>
          </a:xfrm>
          <a:prstGeom prst="rect">
            <a:avLst/>
          </a:prstGeom>
        </p:spPr>
        <p:txBody>
          <a:bodyPr bIns="45000" lIns="90000" rIns="90000" tIns="45000" wrap="none"/>
          <a:p>
            <a:r>
              <a:rPr lang="en-US">
                <a:solidFill>
                  <a:srgbClr val="000000"/>
                </a:solidFill>
                <a:latin typeface="Calibri"/>
              </a:rPr>
              <a:t>25</a:t>
            </a:r>
            <a:endParaRPr/>
          </a:p>
        </p:txBody>
      </p:sp>
      <p:sp>
        <p:nvSpPr>
          <p:cNvPr id="625" name="CustomShape 5"/>
          <p:cNvSpPr/>
          <p:nvPr/>
        </p:nvSpPr>
        <p:spPr>
          <a:xfrm>
            <a:off x="1308960" y="3830040"/>
            <a:ext cx="1162080" cy="364680"/>
          </a:xfrm>
          <a:prstGeom prst="rect">
            <a:avLst/>
          </a:prstGeom>
        </p:spPr>
        <p:txBody>
          <a:bodyPr bIns="45000" lIns="90000" rIns="90000" tIns="45000" wrap="none"/>
          <a:p>
            <a:r>
              <a:rPr lang="en-US">
                <a:solidFill>
                  <a:srgbClr val="000000"/>
                </a:solidFill>
                <a:latin typeface="Calibri"/>
              </a:rPr>
              <a:t>x2-value</a:t>
            </a:r>
            <a:endParaRPr/>
          </a:p>
        </p:txBody>
      </p:sp>
      <p:sp>
        <p:nvSpPr>
          <p:cNvPr id="626" name="CustomShape 6"/>
          <p:cNvSpPr/>
          <p:nvPr/>
        </p:nvSpPr>
        <p:spPr>
          <a:xfrm>
            <a:off x="4261320" y="6156000"/>
            <a:ext cx="1162080" cy="364680"/>
          </a:xfrm>
          <a:prstGeom prst="rect">
            <a:avLst/>
          </a:prstGeom>
        </p:spPr>
        <p:txBody>
          <a:bodyPr bIns="45000" lIns="90000" rIns="90000" tIns="45000" wrap="none"/>
          <a:p>
            <a:r>
              <a:rPr lang="en-US">
                <a:solidFill>
                  <a:srgbClr val="000000"/>
                </a:solidFill>
                <a:latin typeface="Calibri"/>
              </a:rPr>
              <a:t>x1-value</a:t>
            </a:r>
            <a:endParaRPr/>
          </a:p>
        </p:txBody>
      </p:sp>
      <p:sp>
        <p:nvSpPr>
          <p:cNvPr id="627" name="CustomShape 7"/>
          <p:cNvSpPr/>
          <p:nvPr/>
        </p:nvSpPr>
        <p:spPr>
          <a:xfrm>
            <a:off x="2314080" y="5868000"/>
            <a:ext cx="325440" cy="364680"/>
          </a:xfrm>
          <a:prstGeom prst="rect">
            <a:avLst/>
          </a:prstGeom>
        </p:spPr>
        <p:txBody>
          <a:bodyPr bIns="45000" lIns="90000" rIns="90000" tIns="45000" wrap="none"/>
          <a:p>
            <a:r>
              <a:rPr lang="en-US">
                <a:solidFill>
                  <a:srgbClr val="000000"/>
                </a:solidFill>
                <a:latin typeface="Calibri"/>
              </a:rPr>
              <a:t>0</a:t>
            </a:r>
            <a:endParaRPr/>
          </a:p>
        </p:txBody>
      </p:sp>
      <p:sp>
        <p:nvSpPr>
          <p:cNvPr id="628" name="CustomShape 8"/>
          <p:cNvSpPr/>
          <p:nvPr/>
        </p:nvSpPr>
        <p:spPr>
          <a:xfrm>
            <a:off x="3237480" y="5868000"/>
            <a:ext cx="325440" cy="364680"/>
          </a:xfrm>
          <a:prstGeom prst="rect">
            <a:avLst/>
          </a:prstGeom>
        </p:spPr>
        <p:txBody>
          <a:bodyPr bIns="45000" lIns="90000" rIns="90000" tIns="45000" wrap="none"/>
          <a:p>
            <a:r>
              <a:rPr lang="en-US">
                <a:solidFill>
                  <a:srgbClr val="000000"/>
                </a:solidFill>
                <a:latin typeface="Calibri"/>
              </a:rPr>
              <a:t>5</a:t>
            </a:r>
            <a:endParaRPr/>
          </a:p>
        </p:txBody>
      </p:sp>
      <p:sp>
        <p:nvSpPr>
          <p:cNvPr id="629" name="CustomShape 9"/>
          <p:cNvSpPr/>
          <p:nvPr/>
        </p:nvSpPr>
        <p:spPr>
          <a:xfrm>
            <a:off x="2483640" y="4477680"/>
            <a:ext cx="930960" cy="1381680"/>
          </a:xfrm>
          <a:prstGeom prst="rtTriangle">
            <a:avLst/>
          </a:prstGeom>
          <a:solidFill>
            <a:srgbClr val="4f81bd"/>
          </a:solidFill>
        </p:spPr>
      </p:sp>
      <p:sp>
        <p:nvSpPr>
          <p:cNvPr id="630" name="CustomShape 10"/>
          <p:cNvSpPr/>
          <p:nvPr/>
        </p:nvSpPr>
        <p:spPr>
          <a:xfrm>
            <a:off x="2478600" y="4444920"/>
            <a:ext cx="1007280" cy="1382040"/>
          </a:xfrm>
          <a:prstGeom prst="rect">
            <a:avLst/>
          </a:prstGeom>
          <a:solidFill>
            <a:srgbClr val="4f81bd"/>
          </a:solidFill>
          <a:ln w="25560">
            <a:solidFill>
              <a:srgbClr val="3a5f8b"/>
            </a:solidFill>
            <a:round/>
          </a:ln>
        </p:spPr>
      </p:sp>
      <p:cxnSp>
        <p:nvCxnSpPr>
          <p:cNvPr id="631" name="Line 11"/>
          <p:cNvCxnSpPr/>
          <p:nvPr/>
        </p:nvCxnSpPr>
        <p:spPr>
          <xfrm>
            <a:off x="0" y="0"/>
            <a:ext cx="360" cy="360"/>
          </xfrm>
          <a:prstGeom prst="line">
            <a:avLst/>
          </a:prstGeom>
          <a:ln w="9360">
            <a:solidFill>
              <a:srgbClr val="ff0000"/>
            </a:solidFill>
            <a:round/>
            <a:tailEnd len="med" type="triangle" w="med"/>
          </a:ln>
        </p:spPr>
      </p:cxnSp>
      <p:sp>
        <p:nvSpPr>
          <p:cNvPr id="632" name="CustomShape 12"/>
          <p:cNvSpPr/>
          <p:nvPr/>
        </p:nvSpPr>
        <p:spPr>
          <a:xfrm>
            <a:off x="4360680" y="3268800"/>
            <a:ext cx="138960" cy="143640"/>
          </a:xfrm>
          <a:prstGeom prst="flowChartConnector">
            <a:avLst/>
          </a:prstGeom>
          <a:solidFill>
            <a:srgbClr val="000000"/>
          </a:solidFill>
          <a:ln w="25560">
            <a:solidFill>
              <a:srgbClr val="000000"/>
            </a:solidFill>
            <a:round/>
          </a:ln>
        </p:spPr>
      </p:sp>
      <p:cxnSp>
        <p:nvCxnSpPr>
          <p:cNvPr id="633" name="Line 13"/>
          <p:cNvCxnSpPr/>
          <p:nvPr/>
        </p:nvCxnSpPr>
        <p:spPr>
          <xfrm>
            <a:off x="0" y="0"/>
            <a:ext cx="360" cy="360"/>
          </xfrm>
          <a:prstGeom prst="line">
            <a:avLst/>
          </a:prstGeom>
          <a:ln w="9360">
            <a:solidFill>
              <a:srgbClr val="ff0000"/>
            </a:solidFill>
            <a:round/>
            <a:tailEnd len="med" type="triangle" w="med"/>
          </a:ln>
        </p:spPr>
      </p:cxnSp>
      <p:sp>
        <p:nvSpPr>
          <p:cNvPr id="634" name="CustomShape 14"/>
          <p:cNvSpPr/>
          <p:nvPr/>
        </p:nvSpPr>
        <p:spPr>
          <a:xfrm>
            <a:off x="3977280" y="3717000"/>
            <a:ext cx="138960" cy="143640"/>
          </a:xfrm>
          <a:prstGeom prst="flowChartConnector">
            <a:avLst/>
          </a:prstGeom>
          <a:solidFill>
            <a:srgbClr val="000000"/>
          </a:solidFill>
          <a:ln w="25560">
            <a:solidFill>
              <a:srgbClr val="000000"/>
            </a:solidFill>
            <a:round/>
          </a:ln>
        </p:spPr>
      </p:sp>
      <p:cxnSp>
        <p:nvCxnSpPr>
          <p:cNvPr id="635" name="Line 15"/>
          <p:cNvCxnSpPr/>
          <p:nvPr/>
        </p:nvCxnSpPr>
        <p:spPr>
          <xfrm>
            <a:off x="0" y="0"/>
            <a:ext cx="360" cy="360"/>
          </xfrm>
          <a:prstGeom prst="line">
            <a:avLst/>
          </a:prstGeom>
          <a:ln w="9360">
            <a:solidFill>
              <a:srgbClr val="ff0000"/>
            </a:solidFill>
            <a:round/>
            <a:tailEnd len="med" type="triangle" w="med"/>
          </a:ln>
        </p:spPr>
      </p:cxnSp>
      <p:sp>
        <p:nvSpPr>
          <p:cNvPr id="636" name="CustomShape 16"/>
          <p:cNvSpPr/>
          <p:nvPr/>
        </p:nvSpPr>
        <p:spPr>
          <a:xfrm>
            <a:off x="4697280" y="3517200"/>
            <a:ext cx="138960" cy="143640"/>
          </a:xfrm>
          <a:prstGeom prst="flowChartConnector">
            <a:avLst/>
          </a:prstGeom>
          <a:solidFill>
            <a:srgbClr val="000000"/>
          </a:solidFill>
          <a:ln w="25560">
            <a:solidFill>
              <a:srgbClr val="000000"/>
            </a:solidFill>
            <a:round/>
          </a:ln>
        </p:spPr>
      </p:sp>
      <p:cxnSp>
        <p:nvCxnSpPr>
          <p:cNvPr id="637" name="Line 17"/>
          <p:cNvCxnSpPr/>
          <p:nvPr/>
        </p:nvCxnSpPr>
        <p:spPr>
          <xfrm>
            <a:off x="0" y="0"/>
            <a:ext cx="360" cy="360"/>
          </xfrm>
          <a:prstGeom prst="line">
            <a:avLst/>
          </a:prstGeom>
          <a:ln w="9360">
            <a:solidFill>
              <a:srgbClr val="ff0000"/>
            </a:solidFill>
            <a:round/>
            <a:tailEnd len="med" type="triangle" w="med"/>
          </a:ln>
        </p:spPr>
      </p:cxnSp>
      <p:sp>
        <p:nvSpPr>
          <p:cNvPr id="638" name="CustomShape 18"/>
          <p:cNvSpPr/>
          <p:nvPr/>
        </p:nvSpPr>
        <p:spPr>
          <a:xfrm>
            <a:off x="4697280" y="3861000"/>
            <a:ext cx="138960" cy="143640"/>
          </a:xfrm>
          <a:prstGeom prst="flowChartConnector">
            <a:avLst/>
          </a:prstGeom>
          <a:solidFill>
            <a:srgbClr val="000000"/>
          </a:solidFill>
          <a:ln w="25560">
            <a:solidFill>
              <a:srgbClr val="000000"/>
            </a:solidFill>
            <a:round/>
          </a:ln>
        </p:spPr>
      </p:sp>
      <p:cxnSp>
        <p:nvCxnSpPr>
          <p:cNvPr id="639" name="Line 19"/>
          <p:cNvCxnSpPr/>
          <p:nvPr/>
        </p:nvCxnSpPr>
        <p:spPr>
          <xfrm>
            <a:off x="0" y="0"/>
            <a:ext cx="360" cy="360"/>
          </xfrm>
          <a:prstGeom prst="line">
            <a:avLst/>
          </a:prstGeom>
          <a:ln w="9360">
            <a:solidFill>
              <a:srgbClr val="ff0000"/>
            </a:solidFill>
            <a:round/>
            <a:tailEnd len="med" type="triangle" w="med"/>
          </a:ln>
        </p:spPr>
      </p:cxnSp>
      <p:sp>
        <p:nvSpPr>
          <p:cNvPr id="640" name="CustomShape 20"/>
          <p:cNvSpPr/>
          <p:nvPr/>
        </p:nvSpPr>
        <p:spPr>
          <a:xfrm>
            <a:off x="5129280" y="3372840"/>
            <a:ext cx="138960" cy="143640"/>
          </a:xfrm>
          <a:prstGeom prst="flowChartConnector">
            <a:avLst/>
          </a:prstGeom>
          <a:solidFill>
            <a:srgbClr val="000000"/>
          </a:solidFill>
          <a:ln w="25560">
            <a:solidFill>
              <a:srgbClr val="000000"/>
            </a:solidFill>
            <a:round/>
          </a:ln>
        </p:spPr>
      </p:sp>
      <p:sp>
        <p:nvSpPr>
          <p:cNvPr id="641" name="CustomShape 21"/>
          <p:cNvSpPr/>
          <p:nvPr/>
        </p:nvSpPr>
        <p:spPr>
          <a:xfrm>
            <a:off x="200880" y="2223720"/>
            <a:ext cx="2736000" cy="1214640"/>
          </a:xfrm>
          <a:prstGeom prst="wedgeRectCallout">
            <a:avLst>
              <a:gd fmla="val 15883" name="adj1"/>
              <a:gd fmla="val 6048"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Uses multiple candidate inputs</a:t>
            </a:r>
            <a:endParaRPr/>
          </a:p>
        </p:txBody>
      </p:sp>
      <p:sp>
        <p:nvSpPr>
          <p:cNvPr id="642" name="CustomShape 22"/>
          <p:cNvSpPr/>
          <p:nvPr/>
        </p:nvSpPr>
        <p:spPr>
          <a:xfrm>
            <a:off x="539640" y="1625040"/>
            <a:ext cx="8424720" cy="1370160"/>
          </a:xfrm>
          <a:prstGeom prst="rect">
            <a:avLst/>
          </a:prstGeom>
        </p:spPr>
        <p:txBody>
          <a:bodyPr bIns="45000" lIns="90000" rIns="90000" tIns="45000"/>
          <a:p>
            <a:r>
              <a:rPr lang="en-US" sz="2800">
                <a:solidFill>
                  <a:srgbClr val="000000"/>
                </a:solidFill>
                <a:latin typeface="Calibri"/>
              </a:rPr>
              <a:t>Example constraint: sqrt(pow(x1,2)+x2)&lt;5 &amp; x1&gt;0 &amp; x2&gt;0</a:t>
            </a:r>
            <a:endParaRPr/>
          </a:p>
          <a:p>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3"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Interval Solving (IS)</a:t>
            </a:r>
            <a:endParaRPr/>
          </a:p>
        </p:txBody>
      </p:sp>
      <p:sp>
        <p:nvSpPr>
          <p:cNvPr id="644" name="TextShape 2"/>
          <p:cNvSpPr txBox="1"/>
          <p:nvPr/>
        </p:nvSpPr>
        <p:spPr>
          <a:xfrm>
            <a:off x="457200" y="1600200"/>
            <a:ext cx="8229240" cy="1612440"/>
          </a:xfrm>
          <a:prstGeom prst="rect">
            <a:avLst/>
          </a:prstGeom>
        </p:spPr>
        <p:txBody>
          <a:bodyPr/>
          <a:p>
            <a:pPr>
              <a:buFont typeface="Arial"/>
              <a:buChar char="•"/>
            </a:pPr>
            <a:r>
              <a:rPr lang="pt-BR" sz="3200">
                <a:solidFill>
                  <a:srgbClr val="000000"/>
                </a:solidFill>
                <a:latin typeface="Calibri"/>
              </a:rPr>
              <a:t>Another method of constraint solving</a:t>
            </a:r>
            <a:endParaRPr/>
          </a:p>
          <a:p>
            <a:pPr>
              <a:buFont typeface="Arial"/>
              <a:buChar char="•"/>
            </a:pPr>
            <a:r>
              <a:rPr lang="pt-BR" sz="3200">
                <a:solidFill>
                  <a:srgbClr val="000000"/>
                </a:solidFill>
                <a:latin typeface="Calibri"/>
              </a:rPr>
              <a:t>Applications in several domains  </a:t>
            </a:r>
            <a:endParaRPr/>
          </a:p>
          <a:p>
            <a:pPr lvl="1">
              <a:buFont typeface="Arial"/>
              <a:buChar char="–"/>
            </a:pPr>
            <a:r>
              <a:rPr lang="pt-BR" sz="2800">
                <a:solidFill>
                  <a:srgbClr val="000000"/>
                </a:solidFill>
                <a:latin typeface="Calibri"/>
              </a:rPr>
              <a:t>E.g., stability in control systems</a:t>
            </a:r>
            <a:endParaRPr/>
          </a:p>
        </p:txBody>
      </p:sp>
      <p:sp>
        <p:nvSpPr>
          <p:cNvPr id="645" name="CustomShape 3"/>
          <p:cNvSpPr/>
          <p:nvPr/>
        </p:nvSpPr>
        <p:spPr>
          <a:xfrm>
            <a:off x="1907640" y="3798360"/>
            <a:ext cx="7776360" cy="935640"/>
          </a:xfrm>
          <a:prstGeom prst="rect">
            <a:avLst/>
          </a:prstGeom>
        </p:spPr>
        <p:txBody>
          <a:bodyPr bIns="41040" lIns="82440" rIns="82440" tIns="41040"/>
          <a:p>
            <a:r>
              <a:rPr lang="en-US" sz="2800">
                <a:solidFill>
                  <a:srgbClr val="000000"/>
                </a:solidFill>
                <a:latin typeface="Calibri"/>
              </a:rPr>
              <a:t>{x1=[99.9…, 100.0], x2=[99.9…, 100.0], …}, …</a:t>
            </a:r>
            <a:endParaRPr/>
          </a:p>
        </p:txBody>
      </p:sp>
      <p:sp>
        <p:nvSpPr>
          <p:cNvPr id="646" name="CustomShape 4"/>
          <p:cNvSpPr/>
          <p:nvPr/>
        </p:nvSpPr>
        <p:spPr>
          <a:xfrm>
            <a:off x="291960" y="3212640"/>
            <a:ext cx="1559880" cy="577800"/>
          </a:xfrm>
          <a:prstGeom prst="rect">
            <a:avLst/>
          </a:prstGeom>
        </p:spPr>
        <p:txBody>
          <a:bodyPr bIns="45000" lIns="90000" rIns="90000" tIns="45000" wrap="none"/>
          <a:p>
            <a:r>
              <a:rPr b="1" lang="en-US" sz="3200">
                <a:solidFill>
                  <a:srgbClr val="000000"/>
                </a:solidFill>
                <a:latin typeface="Calibri"/>
              </a:rPr>
              <a:t>Input:</a:t>
            </a:r>
            <a:endParaRPr/>
          </a:p>
        </p:txBody>
      </p:sp>
      <p:sp>
        <p:nvSpPr>
          <p:cNvPr id="647" name="CustomShape 5"/>
          <p:cNvSpPr/>
          <p:nvPr/>
        </p:nvSpPr>
        <p:spPr>
          <a:xfrm>
            <a:off x="1942200" y="3259800"/>
            <a:ext cx="7735320" cy="516960"/>
          </a:xfrm>
          <a:prstGeom prst="rect">
            <a:avLst/>
          </a:prstGeom>
        </p:spPr>
        <p:txBody>
          <a:bodyPr bIns="45000" lIns="90000" rIns="90000" tIns="45000"/>
          <a:p>
            <a:r>
              <a:rPr lang="en-US" sz="2800">
                <a:solidFill>
                  <a:srgbClr val="000000"/>
                </a:solidFill>
                <a:latin typeface="Calibri"/>
              </a:rPr>
              <a:t>sqrt(pow(((x1 + (e1 * (cos(x4) – …</a:t>
            </a:r>
            <a:endParaRPr/>
          </a:p>
        </p:txBody>
      </p:sp>
      <p:sp>
        <p:nvSpPr>
          <p:cNvPr id="648" name="CustomShape 6"/>
          <p:cNvSpPr/>
          <p:nvPr/>
        </p:nvSpPr>
        <p:spPr>
          <a:xfrm>
            <a:off x="234000" y="3785760"/>
            <a:ext cx="2079720" cy="577800"/>
          </a:xfrm>
          <a:prstGeom prst="rect">
            <a:avLst/>
          </a:prstGeom>
        </p:spPr>
        <p:txBody>
          <a:bodyPr bIns="45000" lIns="90000" rIns="90000" tIns="45000" wrap="none"/>
          <a:p>
            <a:r>
              <a:rPr b="1" lang="en-US" sz="3200">
                <a:solidFill>
                  <a:srgbClr val="000000"/>
                </a:solidFill>
                <a:latin typeface="Calibri"/>
              </a:rPr>
              <a:t>Output:</a:t>
            </a:r>
            <a:r>
              <a:rPr lang="en-US" sz="3200">
                <a:solidFill>
                  <a:srgbClr val="000000"/>
                </a:solidFill>
                <a:latin typeface="Calibri"/>
              </a:rPr>
              <a:t> </a:t>
            </a:r>
            <a:endParaRPr/>
          </a:p>
        </p:txBody>
      </p:sp>
      <p:sp>
        <p:nvSpPr>
          <p:cNvPr id="649" name="Line 7"/>
          <p:cNvSpPr/>
          <p:nvPr/>
        </p:nvSpPr>
        <p:spPr>
          <a:xfrm>
            <a:off x="2014200" y="4311000"/>
            <a:ext cx="5942160" cy="0"/>
          </a:xfrm>
          <a:prstGeom prst="line">
            <a:avLst/>
          </a:prstGeom>
          <a:ln w="38160">
            <a:solidFill>
              <a:srgbClr val="ff0000"/>
            </a:solidFill>
            <a:round/>
          </a:ln>
        </p:spPr>
      </p:sp>
      <p:sp>
        <p:nvSpPr>
          <p:cNvPr id="650" name="CustomShape 8"/>
          <p:cNvSpPr/>
          <p:nvPr/>
        </p:nvSpPr>
        <p:spPr>
          <a:xfrm>
            <a:off x="107640" y="4730400"/>
            <a:ext cx="2680560" cy="2528280"/>
          </a:xfrm>
          <a:prstGeom prst="rect">
            <a:avLst/>
          </a:prstGeom>
        </p:spPr>
        <p:txBody>
          <a:bodyPr bIns="45000" lIns="90000" rIns="90000" tIns="45000"/>
          <a:p>
            <a:pPr algn="ctr"/>
            <a:r>
              <a:rPr lang="en-US" sz="4000">
                <a:solidFill>
                  <a:srgbClr val="000000"/>
                </a:solidFill>
                <a:latin typeface="Calibri"/>
              </a:rPr>
              <a:t>interval solution</a:t>
            </a:r>
            <a:endParaRPr/>
          </a:p>
          <a:p>
            <a:pPr algn="ctr"/>
            <a:r>
              <a:rPr lang="en-US" sz="4000">
                <a:solidFill>
                  <a:srgbClr val="000000"/>
                </a:solidFill>
                <a:latin typeface="Calibri"/>
              </a:rPr>
              <a:t>(polyhedra)</a:t>
            </a:r>
            <a:endParaRPr/>
          </a:p>
        </p:txBody>
      </p:sp>
      <p:cxnSp>
        <p:nvCxnSpPr>
          <p:cNvPr id="651" name="Line 9"/>
          <p:cNvCxnSpPr/>
          <p:nvPr/>
        </p:nvCxnSpPr>
        <p:spPr>
          <xfrm>
            <a:off x="0" y="0"/>
            <a:ext cx="360" cy="360"/>
          </xfrm>
          <a:prstGeom prst="line">
            <a:avLst/>
          </a:prstGeom>
          <a:ln w="9360">
            <a:solidFill>
              <a:srgbClr val="4a7ebb"/>
            </a:solidFill>
            <a:round/>
            <a:tailEnd len="med" type="triangle" w="med"/>
          </a:ln>
        </p:spPr>
      </p:cxnSp>
      <p:sp>
        <p:nvSpPr>
          <p:cNvPr id="652" name="CustomShape 10"/>
          <p:cNvSpPr/>
          <p:nvPr/>
        </p:nvSpPr>
        <p:spPr>
          <a:xfrm>
            <a:off x="2995560" y="4721760"/>
            <a:ext cx="5979600" cy="2528280"/>
          </a:xfrm>
          <a:prstGeom prst="rect">
            <a:avLst/>
          </a:prstGeom>
          <a:solidFill>
            <a:srgbClr val="ffffff"/>
          </a:solidFill>
          <a:ln w="57240">
            <a:solidFill>
              <a:srgbClr val="ff0000"/>
            </a:solidFill>
            <a:round/>
          </a:ln>
        </p:spPr>
        <p:txBody>
          <a:bodyPr bIns="45000" lIns="90000" rIns="90000" tIns="45000"/>
          <a:p>
            <a:pPr algn="ctr"/>
            <a:r>
              <a:rPr lang="en-US" sz="4000">
                <a:solidFill>
                  <a:srgbClr val="000000"/>
                </a:solidFill>
                <a:latin typeface="Calibri"/>
              </a:rPr>
              <a:t>Unfortunately, interval solutions may </a:t>
            </a:r>
            <a:r>
              <a:rPr b="1" lang="en-US" sz="4000">
                <a:solidFill>
                  <a:srgbClr val="000000"/>
                </a:solidFill>
                <a:latin typeface="Calibri"/>
              </a:rPr>
              <a:t>not</a:t>
            </a:r>
            <a:r>
              <a:rPr lang="en-US" sz="4000">
                <a:solidFill>
                  <a:srgbClr val="000000"/>
                </a:solidFill>
                <a:latin typeface="Calibri"/>
              </a:rPr>
              <a:t> contain point solutions!</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3"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Notes on IS</a:t>
            </a:r>
            <a:endParaRPr/>
          </a:p>
        </p:txBody>
      </p:sp>
      <p:sp>
        <p:nvSpPr>
          <p:cNvPr id="654" name="CustomShape 2"/>
          <p:cNvSpPr/>
          <p:nvPr/>
        </p:nvSpPr>
        <p:spPr>
          <a:xfrm>
            <a:off x="755640" y="2205000"/>
            <a:ext cx="7704360" cy="1736280"/>
          </a:xfrm>
          <a:prstGeom prst="rect">
            <a:avLst/>
          </a:prstGeom>
          <a:solidFill>
            <a:srgbClr val="ffffff"/>
          </a:solidFill>
          <a:ln w="57240">
            <a:solidFill>
              <a:srgbClr val="000000"/>
            </a:solidFill>
            <a:round/>
          </a:ln>
        </p:spPr>
        <p:txBody>
          <a:bodyPr bIns="45000" lIns="90000" rIns="90000" tIns="45000"/>
          <a:p>
            <a:pPr algn="ctr"/>
            <a:r>
              <a:rPr lang="en-US" sz="3600">
                <a:solidFill>
                  <a:srgbClr val="000000"/>
                </a:solidFill>
                <a:latin typeface="Calibri"/>
              </a:rPr>
              <a:t>Output of an IS consists of several interval solutions (/polyhedra)</a:t>
            </a:r>
            <a:endParaRPr/>
          </a:p>
        </p:txBody>
      </p:sp>
      <p:sp>
        <p:nvSpPr>
          <p:cNvPr id="655" name="CustomShape 3"/>
          <p:cNvSpPr/>
          <p:nvPr/>
        </p:nvSpPr>
        <p:spPr>
          <a:xfrm>
            <a:off x="755640" y="3668760"/>
            <a:ext cx="7704360" cy="1187640"/>
          </a:xfrm>
          <a:prstGeom prst="rect">
            <a:avLst/>
          </a:prstGeom>
          <a:solidFill>
            <a:srgbClr val="ffffff"/>
          </a:solidFill>
          <a:ln w="57240">
            <a:solidFill>
              <a:srgbClr val="000000"/>
            </a:solidFill>
            <a:round/>
          </a:ln>
        </p:spPr>
        <p:txBody>
          <a:bodyPr bIns="45000" lIns="90000" rIns="90000" tIns="45000"/>
          <a:p>
            <a:pPr algn="ctr"/>
            <a:r>
              <a:rPr lang="en-US" sz="3600">
                <a:solidFill>
                  <a:srgbClr val="000000"/>
                </a:solidFill>
                <a:latin typeface="Calibri"/>
              </a:rPr>
              <a:t>The union of all polyhedra                       includes </a:t>
            </a:r>
            <a:r>
              <a:rPr b="1" lang="en-US" sz="3600">
                <a:solidFill>
                  <a:srgbClr val="000000"/>
                </a:solidFill>
                <a:latin typeface="Calibri"/>
              </a:rPr>
              <a:t>all</a:t>
            </a:r>
            <a:r>
              <a:rPr lang="en-US" sz="3600">
                <a:solidFill>
                  <a:srgbClr val="000000"/>
                </a:solidFill>
                <a:latin typeface="Calibri"/>
              </a:rPr>
              <a:t> solutions</a:t>
            </a:r>
            <a:endParaRPr/>
          </a:p>
        </p:txBody>
      </p:sp>
      <p:sp>
        <p:nvSpPr>
          <p:cNvPr id="656" name="CustomShape 4"/>
          <p:cNvSpPr/>
          <p:nvPr/>
        </p:nvSpPr>
        <p:spPr>
          <a:xfrm>
            <a:off x="755640" y="5109120"/>
            <a:ext cx="7704360" cy="1736280"/>
          </a:xfrm>
          <a:prstGeom prst="rect">
            <a:avLst/>
          </a:prstGeom>
          <a:solidFill>
            <a:srgbClr val="ffffff"/>
          </a:solidFill>
          <a:ln w="57240">
            <a:solidFill>
              <a:srgbClr val="ff0000"/>
            </a:solidFill>
            <a:round/>
          </a:ln>
        </p:spPr>
        <p:txBody>
          <a:bodyPr bIns="45000" lIns="90000" rIns="90000" tIns="45000"/>
          <a:p>
            <a:pPr algn="ctr"/>
            <a:r>
              <a:rPr lang="en-US" sz="3600">
                <a:solidFill>
                  <a:srgbClr val="000000"/>
                </a:solidFill>
                <a:latin typeface="Calibri"/>
              </a:rPr>
              <a:t>IS typically reports the first  polyhedra quickly but it may </a:t>
            </a:r>
            <a:r>
              <a:rPr b="1" lang="en-US" sz="3600">
                <a:solidFill>
                  <a:srgbClr val="000000"/>
                </a:solidFill>
                <a:latin typeface="Calibri"/>
              </a:rPr>
              <a:t>not</a:t>
            </a:r>
            <a:r>
              <a:rPr lang="en-US" sz="3600">
                <a:solidFill>
                  <a:srgbClr val="000000"/>
                </a:solidFill>
                <a:latin typeface="Calibri"/>
              </a:rPr>
              <a:t> contain solution</a:t>
            </a:r>
            <a:endParaRPr/>
          </a:p>
        </p:txBody>
      </p:sp>
      <p:sp>
        <p:nvSpPr>
          <p:cNvPr id="657" name="CustomShape 5"/>
          <p:cNvSpPr/>
          <p:nvPr/>
        </p:nvSpPr>
        <p:spPr>
          <a:xfrm>
            <a:off x="1907640" y="1344600"/>
            <a:ext cx="7776360" cy="935640"/>
          </a:xfrm>
          <a:prstGeom prst="rect">
            <a:avLst/>
          </a:prstGeom>
        </p:spPr>
        <p:txBody>
          <a:bodyPr bIns="41040" lIns="82440" rIns="82440" tIns="41040"/>
          <a:p>
            <a:r>
              <a:rPr lang="en-US" sz="2800">
                <a:solidFill>
                  <a:srgbClr val="000000"/>
                </a:solidFill>
                <a:latin typeface="Calibri"/>
              </a:rPr>
              <a:t>{x1=[99.9…, 100.0], x2=[99.9…, 100.0], …}, …</a:t>
            </a:r>
            <a:endParaRPr/>
          </a:p>
        </p:txBody>
      </p:sp>
      <p:sp>
        <p:nvSpPr>
          <p:cNvPr id="658" name="CustomShape 6"/>
          <p:cNvSpPr/>
          <p:nvPr/>
        </p:nvSpPr>
        <p:spPr>
          <a:xfrm>
            <a:off x="234000" y="1332000"/>
            <a:ext cx="2079720" cy="577800"/>
          </a:xfrm>
          <a:prstGeom prst="rect">
            <a:avLst/>
          </a:prstGeom>
        </p:spPr>
        <p:txBody>
          <a:bodyPr bIns="45000" lIns="90000" rIns="90000" tIns="45000" wrap="none"/>
          <a:p>
            <a:r>
              <a:rPr b="1" lang="en-US" sz="3200">
                <a:solidFill>
                  <a:srgbClr val="000000"/>
                </a:solidFill>
                <a:latin typeface="Calibri"/>
              </a:rPr>
              <a:t>Output:</a:t>
            </a:r>
            <a:r>
              <a:rPr lang="en-US" sz="3200">
                <a:solidFill>
                  <a:srgbClr val="000000"/>
                </a:solidFill>
                <a:latin typeface="Calibri"/>
              </a:rPr>
              <a:t> </a:t>
            </a:r>
            <a:endParaRPr/>
          </a:p>
        </p:txBody>
      </p:sp>
      <p:sp>
        <p:nvSpPr>
          <p:cNvPr id="659" name="Line 7"/>
          <p:cNvSpPr/>
          <p:nvPr/>
        </p:nvSpPr>
        <p:spPr>
          <a:xfrm>
            <a:off x="2014200" y="1857240"/>
            <a:ext cx="5942160" cy="0"/>
          </a:xfrm>
          <a:prstGeom prst="line">
            <a:avLst/>
          </a:prstGeom>
          <a:ln w="38160">
            <a:solidFill>
              <a:srgbClr val="ff0000"/>
            </a:solidFill>
            <a:round/>
          </a:ln>
        </p:spPr>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0" name="CustomShape 1"/>
          <p:cNvSpPr/>
          <p:nvPr/>
        </p:nvSpPr>
        <p:spPr>
          <a:xfrm>
            <a:off x="971640" y="1418400"/>
            <a:ext cx="7089840" cy="4746600"/>
          </a:xfrm>
          <a:prstGeom prst="rect">
            <a:avLst/>
          </a:prstGeom>
          <a:solidFill>
            <a:srgbClr val="ffffff"/>
          </a:solidFill>
          <a:ln w="57240">
            <a:solidFill>
              <a:srgbClr val="000000"/>
            </a:solidFill>
            <a:round/>
          </a:ln>
        </p:spPr>
      </p:sp>
      <p:sp>
        <p:nvSpPr>
          <p:cNvPr id="661"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Intervals and Point solutions (1)</a:t>
            </a:r>
            <a:endParaRPr/>
          </a:p>
        </p:txBody>
      </p:sp>
      <p:sp>
        <p:nvSpPr>
          <p:cNvPr id="662" name="CustomShape 3"/>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sp>
        <p:nvSpPr>
          <p:cNvPr id="663" name="CustomShape 4"/>
          <p:cNvSpPr/>
          <p:nvPr/>
        </p:nvSpPr>
        <p:spPr>
          <a:xfrm>
            <a:off x="1187640" y="5270400"/>
            <a:ext cx="1987560" cy="614880"/>
          </a:xfrm>
          <a:prstGeom prst="wedgeRectCallout">
            <a:avLst>
              <a:gd fmla="val -8700" name="adj1"/>
              <a:gd fmla="val 17096" name="adj2"/>
            </a:avLst>
          </a:prstGeom>
          <a:ln w="25560">
            <a:solidFill>
              <a:srgbClr val="000000"/>
            </a:solidFill>
            <a:round/>
          </a:ln>
        </p:spPr>
        <p:txBody>
          <a:bodyPr anchor="ctr" bIns="45000" lIns="90000" rIns="90000" tIns="45000"/>
          <a:p>
            <a:pPr algn="ctr"/>
            <a:r>
              <a:rPr lang="en-US" sz="2400">
                <a:solidFill>
                  <a:srgbClr val="000000"/>
                </a:solidFill>
                <a:latin typeface="Calibri"/>
              </a:rPr>
              <a:t>Search space</a:t>
            </a:r>
            <a:endParaRPr/>
          </a:p>
        </p:txBody>
      </p:sp>
      <p:sp>
        <p:nvSpPr>
          <p:cNvPr id="664" name="CustomShape 5"/>
          <p:cNvSpPr/>
          <p:nvPr/>
        </p:nvSpPr>
        <p:spPr>
          <a:xfrm>
            <a:off x="3175560" y="3923640"/>
            <a:ext cx="573840" cy="287640"/>
          </a:xfrm>
          <a:prstGeom prst="rect">
            <a:avLst/>
          </a:prstGeom>
          <a:solidFill>
            <a:srgbClr val="558ed5"/>
          </a:solidFill>
          <a:ln w="25560">
            <a:solidFill>
              <a:srgbClr val="17375e"/>
            </a:solidFill>
            <a:round/>
          </a:ln>
        </p:spPr>
      </p:sp>
      <p:sp>
        <p:nvSpPr>
          <p:cNvPr id="665" name="CustomShape 6"/>
          <p:cNvSpPr/>
          <p:nvPr/>
        </p:nvSpPr>
        <p:spPr>
          <a:xfrm>
            <a:off x="2483640" y="2565000"/>
            <a:ext cx="3697560" cy="2520000"/>
          </a:xfrm>
          <a:prstGeom prst="rect">
            <a:avLst/>
          </a:prstGeom>
          <a:ln w="38160">
            <a:solidFill>
              <a:srgbClr val="000000"/>
            </a:solidFill>
            <a:custDash>
              <a:ds d="424000" sp="318000"/>
            </a:custDash>
            <a:round/>
          </a:ln>
        </p:spPr>
      </p:sp>
      <p:sp>
        <p:nvSpPr>
          <p:cNvPr id="666" name="CustomShape 7"/>
          <p:cNvSpPr/>
          <p:nvPr/>
        </p:nvSpPr>
        <p:spPr>
          <a:xfrm>
            <a:off x="3636000" y="2832840"/>
            <a:ext cx="2090880" cy="612360"/>
          </a:xfrm>
          <a:prstGeom prst="wedgeRectCallout">
            <a:avLst>
              <a:gd fmla="val -9025" name="adj1"/>
              <a:gd fmla="val 25366"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7" name="CustomShape 1"/>
          <p:cNvSpPr/>
          <p:nvPr/>
        </p:nvSpPr>
        <p:spPr>
          <a:xfrm>
            <a:off x="971640" y="1418400"/>
            <a:ext cx="7089840" cy="4746600"/>
          </a:xfrm>
          <a:prstGeom prst="rect">
            <a:avLst/>
          </a:prstGeom>
          <a:solidFill>
            <a:srgbClr val="ffffff"/>
          </a:solidFill>
          <a:ln w="57240">
            <a:solidFill>
              <a:srgbClr val="000000"/>
            </a:solidFill>
            <a:round/>
          </a:ln>
        </p:spPr>
      </p:sp>
      <p:sp>
        <p:nvSpPr>
          <p:cNvPr id="668"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Intervals and Point solutions (2)</a:t>
            </a:r>
            <a:endParaRPr/>
          </a:p>
        </p:txBody>
      </p:sp>
      <p:sp>
        <p:nvSpPr>
          <p:cNvPr id="669" name="CustomShape 3"/>
          <p:cNvSpPr/>
          <p:nvPr/>
        </p:nvSpPr>
        <p:spPr>
          <a:xfrm>
            <a:off x="1355760" y="4487400"/>
            <a:ext cx="573840" cy="287640"/>
          </a:xfrm>
          <a:prstGeom prst="rect">
            <a:avLst/>
          </a:prstGeom>
          <a:solidFill>
            <a:srgbClr val="558ed5"/>
          </a:solidFill>
          <a:ln w="25560">
            <a:solidFill>
              <a:srgbClr val="17375e"/>
            </a:solidFill>
            <a:round/>
          </a:ln>
        </p:spPr>
      </p:sp>
      <p:sp>
        <p:nvSpPr>
          <p:cNvPr id="670" name="CustomShape 4"/>
          <p:cNvSpPr/>
          <p:nvPr/>
        </p:nvSpPr>
        <p:spPr>
          <a:xfrm>
            <a:off x="5217120" y="1556640"/>
            <a:ext cx="3516480" cy="612360"/>
          </a:xfrm>
          <a:prstGeom prst="wedgeRectCallout">
            <a:avLst>
              <a:gd fmla="val -9211" name="adj1"/>
              <a:gd fmla="val 21764" name="adj2"/>
            </a:avLst>
          </a:prstGeom>
          <a:ln w="25560">
            <a:solidFill>
              <a:srgbClr val="d9d9d9"/>
            </a:solidFill>
            <a:round/>
          </a:ln>
        </p:spPr>
        <p:txBody>
          <a:bodyPr anchor="ctr" bIns="45000" lIns="90000" rIns="90000" tIns="45000"/>
          <a:p>
            <a:pPr algn="ctr"/>
            <a:r>
              <a:rPr lang="en-US" sz="2400">
                <a:solidFill>
                  <a:srgbClr val="d9d9d9"/>
                </a:solidFill>
                <a:latin typeface="Calibri"/>
              </a:rPr>
              <a:t>Space denoted by intervals</a:t>
            </a:r>
            <a:endParaRPr/>
          </a:p>
        </p:txBody>
      </p:sp>
      <p:sp>
        <p:nvSpPr>
          <p:cNvPr id="671" name="CustomShape 5"/>
          <p:cNvSpPr/>
          <p:nvPr/>
        </p:nvSpPr>
        <p:spPr>
          <a:xfrm>
            <a:off x="1929960" y="4153320"/>
            <a:ext cx="1245240" cy="393840"/>
          </a:xfrm>
          <a:prstGeom prst="rect">
            <a:avLst/>
          </a:prstGeom>
          <a:ln w="12600">
            <a:solidFill>
              <a:srgbClr val="bfbfbf"/>
            </a:solidFill>
            <a:custDash>
              <a:ds d="140000" sp="105000"/>
            </a:custDash>
            <a:round/>
          </a:ln>
        </p:spPr>
      </p:sp>
      <p:sp>
        <p:nvSpPr>
          <p:cNvPr id="672" name="CustomShape 6"/>
          <p:cNvSpPr/>
          <p:nvPr/>
        </p:nvSpPr>
        <p:spPr>
          <a:xfrm>
            <a:off x="1187640" y="5270400"/>
            <a:ext cx="1987560" cy="614880"/>
          </a:xfrm>
          <a:prstGeom prst="wedgeRectCallout">
            <a:avLst>
              <a:gd fmla="val -8700" name="adj1"/>
              <a:gd fmla="val 17096"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673" name="CustomShape 7"/>
          <p:cNvSpPr/>
          <p:nvPr/>
        </p:nvSpPr>
        <p:spPr>
          <a:xfrm>
            <a:off x="2483640" y="2565000"/>
            <a:ext cx="3697560" cy="2520000"/>
          </a:xfrm>
          <a:prstGeom prst="rect">
            <a:avLst/>
          </a:prstGeom>
          <a:ln w="38160">
            <a:solidFill>
              <a:srgbClr val="000000"/>
            </a:solidFill>
            <a:custDash>
              <a:ds d="424000" sp="318000"/>
            </a:custDash>
            <a:round/>
          </a:ln>
        </p:spPr>
      </p:sp>
      <p:sp>
        <p:nvSpPr>
          <p:cNvPr id="674" name="CustomShape 8"/>
          <p:cNvSpPr/>
          <p:nvPr/>
        </p:nvSpPr>
        <p:spPr>
          <a:xfrm>
            <a:off x="2664720" y="4932360"/>
            <a:ext cx="2911320" cy="1511640"/>
          </a:xfrm>
          <a:prstGeom prst="wedgeRectCallout">
            <a:avLst>
              <a:gd fmla="val -9817" name="adj1"/>
              <a:gd fmla="val -15859"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We do </a:t>
            </a:r>
            <a:r>
              <a:rPr b="1" lang="en-US" sz="2400">
                <a:solidFill>
                  <a:srgbClr val="000000"/>
                </a:solidFill>
                <a:latin typeface="Calibri"/>
              </a:rPr>
              <a:t>not</a:t>
            </a:r>
            <a:r>
              <a:rPr lang="en-US" sz="2400">
                <a:solidFill>
                  <a:srgbClr val="000000"/>
                </a:solidFill>
                <a:latin typeface="Calibri"/>
              </a:rPr>
              <a:t> assume that the solution space is included in reported intervals</a:t>
            </a:r>
            <a:endParaRPr/>
          </a:p>
        </p:txBody>
      </p:sp>
      <p:sp>
        <p:nvSpPr>
          <p:cNvPr id="675" name="CustomShape 9"/>
          <p:cNvSpPr/>
          <p:nvPr/>
        </p:nvSpPr>
        <p:spPr>
          <a:xfrm>
            <a:off x="3175560" y="3923640"/>
            <a:ext cx="573840" cy="287640"/>
          </a:xfrm>
          <a:prstGeom prst="rect">
            <a:avLst/>
          </a:prstGeom>
          <a:solidFill>
            <a:srgbClr val="558ed5"/>
          </a:solidFill>
          <a:ln w="25560">
            <a:solidFill>
              <a:srgbClr val="95b3d7"/>
            </a:solidFill>
            <a:round/>
          </a:ln>
        </p:spPr>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6" name="CustomShape 1"/>
          <p:cNvSpPr/>
          <p:nvPr/>
        </p:nvSpPr>
        <p:spPr>
          <a:xfrm>
            <a:off x="971640" y="1418400"/>
            <a:ext cx="7089840" cy="4746600"/>
          </a:xfrm>
          <a:prstGeom prst="rect">
            <a:avLst/>
          </a:prstGeom>
          <a:solidFill>
            <a:srgbClr val="ffffff"/>
          </a:solidFill>
          <a:ln w="57240">
            <a:solidFill>
              <a:srgbClr val="000000"/>
            </a:solidFill>
            <a:round/>
          </a:ln>
        </p:spPr>
        <p:txBody>
          <a:bodyPr anchor="ctr" bIns="45000" lIns="90000" rIns="90000" tIns="45000"/>
          <a:p>
            <a:pPr algn="ctr"/>
            <a:r>
              <a:rPr lang="en-US">
                <a:solidFill>
                  <a:srgbClr val="000000"/>
                </a:solidFill>
                <a:latin typeface="Calibri"/>
              </a:rPr>
              <a:t>b</a:t>
            </a:r>
            <a:endParaRPr/>
          </a:p>
        </p:txBody>
      </p:sp>
      <p:sp>
        <p:nvSpPr>
          <p:cNvPr id="677"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Intervals and Point solutions (3)</a:t>
            </a:r>
            <a:endParaRPr/>
          </a:p>
        </p:txBody>
      </p:sp>
      <p:sp>
        <p:nvSpPr>
          <p:cNvPr id="678" name="CustomShape 3"/>
          <p:cNvSpPr/>
          <p:nvPr/>
        </p:nvSpPr>
        <p:spPr>
          <a:xfrm>
            <a:off x="5217120" y="1556640"/>
            <a:ext cx="3516480" cy="612360"/>
          </a:xfrm>
          <a:prstGeom prst="wedgeRectCallout">
            <a:avLst>
              <a:gd fmla="val -9211" name="adj1"/>
              <a:gd fmla="val 21764" name="adj2"/>
            </a:avLst>
          </a:prstGeom>
          <a:ln w="25560">
            <a:solidFill>
              <a:srgbClr val="d9d9d9"/>
            </a:solidFill>
            <a:round/>
          </a:ln>
        </p:spPr>
        <p:txBody>
          <a:bodyPr anchor="ctr" bIns="45000" lIns="90000" rIns="90000" tIns="45000"/>
          <a:p>
            <a:pPr algn="ctr"/>
            <a:r>
              <a:rPr lang="en-US" sz="2400">
                <a:solidFill>
                  <a:srgbClr val="d9d9d9"/>
                </a:solidFill>
                <a:latin typeface="Calibri"/>
              </a:rPr>
              <a:t>Space denoted by intervals</a:t>
            </a:r>
            <a:endParaRPr/>
          </a:p>
        </p:txBody>
      </p:sp>
      <p:sp>
        <p:nvSpPr>
          <p:cNvPr id="679" name="CustomShape 4"/>
          <p:cNvSpPr/>
          <p:nvPr/>
        </p:nvSpPr>
        <p:spPr>
          <a:xfrm>
            <a:off x="3468240" y="4325040"/>
            <a:ext cx="2090880" cy="612360"/>
          </a:xfrm>
          <a:prstGeom prst="wedgeRectCallout">
            <a:avLst>
              <a:gd fmla="val -16505" name="adj1"/>
              <a:gd fmla="val 98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sp>
        <p:nvSpPr>
          <p:cNvPr id="680" name="CustomShape 5"/>
          <p:cNvSpPr/>
          <p:nvPr/>
        </p:nvSpPr>
        <p:spPr>
          <a:xfrm>
            <a:off x="1187640" y="5270400"/>
            <a:ext cx="1987560" cy="614880"/>
          </a:xfrm>
          <a:prstGeom prst="wedgeRectCallout">
            <a:avLst>
              <a:gd fmla="val -8700" name="adj1"/>
              <a:gd fmla="val 17096"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681" name="CustomShape 6"/>
          <p:cNvSpPr/>
          <p:nvPr/>
        </p:nvSpPr>
        <p:spPr>
          <a:xfrm>
            <a:off x="2483640" y="2565000"/>
            <a:ext cx="3697560" cy="2520000"/>
          </a:xfrm>
          <a:prstGeom prst="rect">
            <a:avLst/>
          </a:prstGeom>
          <a:ln w="38160">
            <a:solidFill>
              <a:srgbClr val="000000"/>
            </a:solidFill>
            <a:custDash>
              <a:ds d="424000" sp="318000"/>
            </a:custDash>
            <a:round/>
          </a:ln>
        </p:spPr>
      </p:sp>
      <p:sp>
        <p:nvSpPr>
          <p:cNvPr id="682" name="CustomShape 7"/>
          <p:cNvSpPr/>
          <p:nvPr/>
        </p:nvSpPr>
        <p:spPr>
          <a:xfrm>
            <a:off x="2197800" y="4487400"/>
            <a:ext cx="573840" cy="287640"/>
          </a:xfrm>
          <a:prstGeom prst="rect">
            <a:avLst/>
          </a:prstGeom>
          <a:solidFill>
            <a:srgbClr val="558ed5"/>
          </a:solidFill>
          <a:ln w="25560">
            <a:solidFill>
              <a:srgbClr val="17375e"/>
            </a:solidFill>
            <a:round/>
          </a:ln>
        </p:spPr>
      </p:sp>
      <p:sp>
        <p:nvSpPr>
          <p:cNvPr id="683" name="CustomShape 8"/>
          <p:cNvSpPr/>
          <p:nvPr/>
        </p:nvSpPr>
        <p:spPr>
          <a:xfrm>
            <a:off x="2843640" y="4174560"/>
            <a:ext cx="403200" cy="333720"/>
          </a:xfrm>
          <a:prstGeom prst="rect">
            <a:avLst/>
          </a:prstGeom>
          <a:ln w="12600">
            <a:solidFill>
              <a:srgbClr val="bfbfbf"/>
            </a:solidFill>
            <a:custDash>
              <a:ds d="140000" sp="105000"/>
            </a:custDash>
            <a:round/>
          </a:ln>
        </p:spPr>
      </p:sp>
      <p:sp>
        <p:nvSpPr>
          <p:cNvPr id="684" name="CustomShape 9"/>
          <p:cNvSpPr/>
          <p:nvPr/>
        </p:nvSpPr>
        <p:spPr>
          <a:xfrm>
            <a:off x="3175560" y="3923640"/>
            <a:ext cx="573840" cy="287640"/>
          </a:xfrm>
          <a:prstGeom prst="rect">
            <a:avLst/>
          </a:prstGeom>
          <a:solidFill>
            <a:srgbClr val="558ed5"/>
          </a:solidFill>
          <a:ln w="25560">
            <a:solidFill>
              <a:srgbClr val="95b3d7"/>
            </a:solidFill>
            <a:round/>
          </a:ln>
        </p:spPr>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755640" y="2603520"/>
            <a:ext cx="7704360" cy="2528280"/>
          </a:xfrm>
          <a:prstGeom prst="rect">
            <a:avLst/>
          </a:prstGeom>
          <a:solidFill>
            <a:srgbClr val="ffffff"/>
          </a:solidFill>
          <a:ln w="57240">
            <a:solidFill>
              <a:srgbClr val="000000"/>
            </a:solidFill>
            <a:round/>
          </a:ln>
        </p:spPr>
        <p:txBody>
          <a:bodyPr bIns="45000" lIns="90000" rIns="90000" tIns="45000"/>
          <a:p>
            <a:pPr algn="ctr"/>
            <a:r>
              <a:rPr lang="en-US" sz="4000">
                <a:solidFill>
                  <a:srgbClr val="000000"/>
                </a:solidFill>
                <a:latin typeface="Calibri"/>
              </a:rPr>
              <a:t>Develop new techniques and improve existing techniques for Software Testing and Static Analysis</a:t>
            </a:r>
            <a:endParaRPr/>
          </a:p>
        </p:txBody>
      </p:sp>
      <p:sp>
        <p:nvSpPr>
          <p:cNvPr id="129" name="CustomShape 2"/>
          <p:cNvSpPr/>
          <p:nvPr/>
        </p:nvSpPr>
        <p:spPr>
          <a:xfrm>
            <a:off x="457200" y="274680"/>
            <a:ext cx="8229240" cy="1142640"/>
          </a:xfrm>
          <a:prstGeom prst="rect">
            <a:avLst/>
          </a:prstGeom>
        </p:spPr>
        <p:txBody>
          <a:bodyPr bIns="45000" lIns="90000" rIns="90000" tIns="45000"/>
          <a:p>
            <a:r>
              <a:rPr lang="en-US" sz="4400">
                <a:solidFill>
                  <a:srgbClr val="000000"/>
                </a:solidFill>
                <a:latin typeface="Calibri"/>
              </a:rPr>
              <a:t>My Research Goal</a:t>
            </a:r>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5"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Summary Notes on IS for SE</a:t>
            </a:r>
            <a:endParaRPr/>
          </a:p>
        </p:txBody>
      </p:sp>
      <p:sp>
        <p:nvSpPr>
          <p:cNvPr id="686" name="CustomShape 2"/>
          <p:cNvSpPr/>
          <p:nvPr/>
        </p:nvSpPr>
        <p:spPr>
          <a:xfrm>
            <a:off x="1259640" y="3333240"/>
            <a:ext cx="6696360" cy="1736280"/>
          </a:xfrm>
          <a:prstGeom prst="rect">
            <a:avLst/>
          </a:prstGeom>
          <a:solidFill>
            <a:srgbClr val="ffffff"/>
          </a:solidFill>
          <a:ln w="57240">
            <a:solidFill>
              <a:srgbClr val="000000"/>
            </a:solidFill>
            <a:round/>
          </a:ln>
        </p:spPr>
        <p:txBody>
          <a:bodyPr bIns="45000" lIns="90000" rIns="90000" tIns="45000"/>
          <a:p>
            <a:pPr algn="ctr"/>
            <a:r>
              <a:rPr lang="en-US" sz="3600">
                <a:solidFill>
                  <a:srgbClr val="000000"/>
                </a:solidFill>
                <a:latin typeface="Calibri"/>
              </a:rPr>
              <a:t>…</a:t>
            </a:r>
            <a:r>
              <a:rPr lang="en-US" sz="3600">
                <a:solidFill>
                  <a:srgbClr val="000000"/>
                </a:solidFill>
                <a:latin typeface="Calibri"/>
              </a:rPr>
              <a:t>and often point solutions are </a:t>
            </a:r>
            <a:r>
              <a:rPr b="1" lang="en-US" sz="3600">
                <a:solidFill>
                  <a:srgbClr val="000000"/>
                </a:solidFill>
                <a:latin typeface="Calibri"/>
              </a:rPr>
              <a:t>not</a:t>
            </a:r>
            <a:r>
              <a:rPr lang="en-US" sz="3600">
                <a:solidFill>
                  <a:srgbClr val="000000"/>
                </a:solidFill>
                <a:latin typeface="Calibri"/>
              </a:rPr>
              <a:t> trivially extracted from intervals.</a:t>
            </a:r>
            <a:endParaRPr/>
          </a:p>
        </p:txBody>
      </p:sp>
      <p:sp>
        <p:nvSpPr>
          <p:cNvPr id="687" name="CustomShape 3"/>
          <p:cNvSpPr/>
          <p:nvPr/>
        </p:nvSpPr>
        <p:spPr>
          <a:xfrm>
            <a:off x="1254600" y="1764000"/>
            <a:ext cx="6701760" cy="1736280"/>
          </a:xfrm>
          <a:prstGeom prst="rect">
            <a:avLst/>
          </a:prstGeom>
          <a:solidFill>
            <a:srgbClr val="ffffff"/>
          </a:solidFill>
          <a:ln w="57240">
            <a:solidFill>
              <a:srgbClr val="000000"/>
            </a:solidFill>
            <a:round/>
          </a:ln>
        </p:spPr>
        <p:txBody>
          <a:bodyPr bIns="45000" lIns="90000" rIns="90000" tIns="45000"/>
          <a:p>
            <a:pPr algn="ctr"/>
            <a:r>
              <a:rPr lang="en-US" sz="3600">
                <a:solidFill>
                  <a:srgbClr val="000000"/>
                </a:solidFill>
                <a:latin typeface="Calibri"/>
              </a:rPr>
              <a:t>Interval solvers compute intervals, </a:t>
            </a:r>
            <a:endParaRPr/>
          </a:p>
          <a:p>
            <a:pPr algn="ctr"/>
            <a:r>
              <a:rPr b="1" lang="en-US" sz="3600">
                <a:solidFill>
                  <a:srgbClr val="000000"/>
                </a:solidFill>
                <a:latin typeface="Calibri"/>
              </a:rPr>
              <a:t>not</a:t>
            </a:r>
            <a:r>
              <a:rPr lang="en-US" sz="3600">
                <a:solidFill>
                  <a:srgbClr val="000000"/>
                </a:solidFill>
                <a:latin typeface="Calibri"/>
              </a:rPr>
              <a:t> point solutions</a:t>
            </a:r>
            <a:endParaRPr/>
          </a:p>
        </p:txBody>
      </p:sp>
      <p:sp>
        <p:nvSpPr>
          <p:cNvPr id="688" name="CustomShape 4"/>
          <p:cNvSpPr/>
          <p:nvPr/>
        </p:nvSpPr>
        <p:spPr>
          <a:xfrm>
            <a:off x="1254600" y="4895280"/>
            <a:ext cx="6701760" cy="1736280"/>
          </a:xfrm>
          <a:prstGeom prst="rect">
            <a:avLst/>
          </a:prstGeom>
          <a:solidFill>
            <a:srgbClr val="ffffff"/>
          </a:solidFill>
          <a:ln w="57240">
            <a:solidFill>
              <a:srgbClr val="ff0000"/>
            </a:solidFill>
            <a:round/>
          </a:ln>
        </p:spPr>
        <p:txBody>
          <a:bodyPr bIns="45000" lIns="90000" rIns="90000" tIns="45000"/>
          <a:p>
            <a:pPr algn="ctr"/>
            <a:r>
              <a:rPr lang="en-US" sz="3600">
                <a:solidFill>
                  <a:srgbClr val="000000"/>
                </a:solidFill>
                <a:latin typeface="Calibri"/>
              </a:rPr>
              <a:t>Symbolic Execution                                        needs point solutions!</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9" name="TextShape 1"/>
          <p:cNvSpPr txBox="1"/>
          <p:nvPr/>
        </p:nvSpPr>
        <p:spPr>
          <a:xfrm>
            <a:off x="425520" y="274680"/>
            <a:ext cx="8394840" cy="1142640"/>
          </a:xfrm>
          <a:prstGeom prst="rect">
            <a:avLst/>
          </a:prstGeom>
        </p:spPr>
        <p:txBody>
          <a:bodyPr anchor="ctr"/>
          <a:p>
            <a:pPr algn="ctr"/>
            <a:r>
              <a:rPr lang="pt-BR" sz="4400">
                <a:solidFill>
                  <a:srgbClr val="000000"/>
                </a:solidFill>
                <a:latin typeface="Calibri"/>
              </a:rPr>
              <a:t>Our Approach: Combine Techniques</a:t>
            </a:r>
            <a:endParaRPr/>
          </a:p>
        </p:txBody>
      </p:sp>
      <p:sp>
        <p:nvSpPr>
          <p:cNvPr id="690" name="TextShape 2"/>
          <p:cNvSpPr txBox="1"/>
          <p:nvPr/>
        </p:nvSpPr>
        <p:spPr>
          <a:xfrm>
            <a:off x="467640" y="1921320"/>
            <a:ext cx="3754440" cy="2664000"/>
          </a:xfrm>
          <a:prstGeom prst="rect">
            <a:avLst/>
          </a:prstGeom>
        </p:spPr>
        <p:txBody>
          <a:bodyPr/>
          <a:p>
            <a:pPr>
              <a:buFont typeface="Calibri"/>
              <a:buChar char="+"/>
            </a:pPr>
            <a:r>
              <a:rPr lang="pt-BR" sz="3200">
                <a:solidFill>
                  <a:srgbClr val="000000"/>
                </a:solidFill>
                <a:latin typeface="Calibri"/>
              </a:rPr>
              <a:t>Good for finding exact solutions in large search spaces</a:t>
            </a:r>
            <a:endParaRPr/>
          </a:p>
          <a:p>
            <a:pPr>
              <a:buFont typeface="Calibri"/>
              <a:buChar char="-"/>
            </a:pPr>
            <a:r>
              <a:rPr lang="pt-BR" sz="3200">
                <a:solidFill>
                  <a:srgbClr val="000000"/>
                </a:solidFill>
                <a:latin typeface="Calibri"/>
              </a:rPr>
              <a:t>But may get lost in local maxima</a:t>
            </a:r>
            <a:endParaRPr/>
          </a:p>
        </p:txBody>
      </p:sp>
      <p:sp>
        <p:nvSpPr>
          <p:cNvPr id="691" name="CustomShape 3"/>
          <p:cNvSpPr/>
          <p:nvPr/>
        </p:nvSpPr>
        <p:spPr>
          <a:xfrm>
            <a:off x="4716000" y="1921320"/>
            <a:ext cx="3888000" cy="2664000"/>
          </a:xfrm>
          <a:prstGeom prst="rect">
            <a:avLst/>
          </a:prstGeom>
          <a:ln cap="rnd">
            <a:solidFill>
              <a:srgbClr val="000000"/>
            </a:solidFill>
            <a:custDash>
              <a:ds d="2304000" sp="864000"/>
            </a:custDash>
          </a:ln>
        </p:spPr>
        <p:txBody>
          <a:bodyPr/>
          <a:p>
            <a:pPr>
              <a:buFont typeface="Calibri"/>
              <a:buChar char="+"/>
            </a:pPr>
            <a:r>
              <a:rPr lang="en-US" sz="3200">
                <a:solidFill>
                  <a:srgbClr val="000000"/>
                </a:solidFill>
                <a:latin typeface="Calibri"/>
              </a:rPr>
              <a:t>Good for computing parts of solution space</a:t>
            </a:r>
            <a:endParaRPr/>
          </a:p>
          <a:p>
            <a:pPr>
              <a:buFont typeface="Calibri"/>
              <a:buChar char="-"/>
            </a:pPr>
            <a:r>
              <a:rPr lang="en-US" sz="3200">
                <a:solidFill>
                  <a:srgbClr val="000000"/>
                </a:solidFill>
                <a:latin typeface="Calibri"/>
              </a:rPr>
              <a:t>But does not compute solutions</a:t>
            </a:r>
            <a:endParaRPr/>
          </a:p>
        </p:txBody>
      </p:sp>
      <p:sp>
        <p:nvSpPr>
          <p:cNvPr id="692" name="CustomShape 4"/>
          <p:cNvSpPr/>
          <p:nvPr/>
        </p:nvSpPr>
        <p:spPr>
          <a:xfrm>
            <a:off x="57960" y="1205280"/>
            <a:ext cx="4572720" cy="577800"/>
          </a:xfrm>
          <a:prstGeom prst="rect">
            <a:avLst/>
          </a:prstGeom>
        </p:spPr>
        <p:txBody>
          <a:bodyPr bIns="45000" lIns="90000" rIns="90000" tIns="45000" wrap="none"/>
          <a:p>
            <a:r>
              <a:rPr lang="en-US" sz="3200">
                <a:solidFill>
                  <a:srgbClr val="000000"/>
                </a:solidFill>
                <a:latin typeface="Calibri"/>
              </a:rPr>
              <a:t>Meta-heuristic search</a:t>
            </a:r>
            <a:endParaRPr/>
          </a:p>
        </p:txBody>
      </p:sp>
      <p:sp>
        <p:nvSpPr>
          <p:cNvPr id="693" name="CustomShape 5"/>
          <p:cNvSpPr/>
          <p:nvPr/>
        </p:nvSpPr>
        <p:spPr>
          <a:xfrm>
            <a:off x="5004720" y="1205280"/>
            <a:ext cx="3310920" cy="577800"/>
          </a:xfrm>
          <a:prstGeom prst="rect">
            <a:avLst/>
          </a:prstGeom>
        </p:spPr>
        <p:txBody>
          <a:bodyPr bIns="45000" lIns="90000" rIns="90000" tIns="45000" wrap="none"/>
          <a:p>
            <a:r>
              <a:rPr lang="en-US" sz="3200">
                <a:solidFill>
                  <a:srgbClr val="000000"/>
                </a:solidFill>
                <a:latin typeface="Calibri"/>
              </a:rPr>
              <a:t>Interval solving</a:t>
            </a:r>
            <a:endParaRPr/>
          </a:p>
        </p:txBody>
      </p:sp>
      <p:sp>
        <p:nvSpPr>
          <p:cNvPr id="694" name="CustomShape 6"/>
          <p:cNvSpPr/>
          <p:nvPr/>
        </p:nvSpPr>
        <p:spPr>
          <a:xfrm>
            <a:off x="425520" y="4869000"/>
            <a:ext cx="8191080" cy="1736280"/>
          </a:xfrm>
          <a:prstGeom prst="rect">
            <a:avLst/>
          </a:prstGeom>
          <a:solidFill>
            <a:srgbClr val="ffffff"/>
          </a:solidFill>
          <a:ln w="57240">
            <a:solidFill>
              <a:srgbClr val="ff0000"/>
            </a:solidFill>
            <a:round/>
          </a:ln>
        </p:spPr>
        <p:txBody>
          <a:bodyPr bIns="45000" lIns="90000" rIns="90000" tIns="45000"/>
          <a:p>
            <a:pPr algn="ctr"/>
            <a:r>
              <a:rPr lang="en-US" sz="3600">
                <a:solidFill>
                  <a:srgbClr val="000000"/>
                </a:solidFill>
                <a:latin typeface="Calibri"/>
              </a:rPr>
              <a:t>Seed meta-heuristic search</a:t>
            </a:r>
            <a:r>
              <a:rPr lang="en-US" sz="3600">
                <a:solidFill>
                  <a:srgbClr val="000000"/>
                </a:solidFill>
                <a:latin typeface="Calibri"/>
              </a:rPr>
              <a:t>
</a:t>
            </a:r>
            <a:r>
              <a:rPr lang="en-US" sz="3600">
                <a:solidFill>
                  <a:srgbClr val="000000"/>
                </a:solidFill>
                <a:latin typeface="Calibri"/>
              </a:rPr>
              <a:t>with inputs drawn from intervals</a:t>
            </a:r>
            <a:r>
              <a:rPr lang="en-US" sz="3600">
                <a:solidFill>
                  <a:srgbClr val="000000"/>
                </a:solidFill>
                <a:latin typeface="Calibri"/>
              </a:rPr>
              <a:t>
</a:t>
            </a:r>
            <a:r>
              <a:rPr lang="en-US" sz="3600">
                <a:solidFill>
                  <a:srgbClr val="000000"/>
                </a:solidFill>
                <a:latin typeface="Calibri"/>
              </a:rPr>
              <a:t>(intuition: better initial states)</a:t>
            </a: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5" name="CustomShape 1"/>
          <p:cNvSpPr/>
          <p:nvPr/>
        </p:nvSpPr>
        <p:spPr>
          <a:xfrm>
            <a:off x="971640" y="1418400"/>
            <a:ext cx="7272360" cy="4746600"/>
          </a:xfrm>
          <a:prstGeom prst="rect">
            <a:avLst/>
          </a:prstGeom>
          <a:solidFill>
            <a:srgbClr val="ffffff"/>
          </a:solidFill>
          <a:ln w="57240">
            <a:solidFill>
              <a:srgbClr val="000000"/>
            </a:solidFill>
            <a:round/>
          </a:ln>
        </p:spPr>
      </p:sp>
      <p:sp>
        <p:nvSpPr>
          <p:cNvPr id="696"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Our hypothesis</a:t>
            </a:r>
            <a:endParaRPr/>
          </a:p>
        </p:txBody>
      </p:sp>
      <p:sp>
        <p:nvSpPr>
          <p:cNvPr id="697" name="CustomShape 3"/>
          <p:cNvSpPr/>
          <p:nvPr/>
        </p:nvSpPr>
        <p:spPr>
          <a:xfrm>
            <a:off x="1187640" y="5261040"/>
            <a:ext cx="2079720" cy="612360"/>
          </a:xfrm>
          <a:prstGeom prst="wedgeRectCallout">
            <a:avLst>
              <a:gd fmla="val -11544" name="adj1"/>
              <a:gd fmla="val 18718"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698" name="CustomShape 4"/>
          <p:cNvSpPr/>
          <p:nvPr/>
        </p:nvSpPr>
        <p:spPr>
          <a:xfrm>
            <a:off x="277200" y="3629880"/>
            <a:ext cx="2090880" cy="612360"/>
          </a:xfrm>
          <a:prstGeom prst="wedgeRectCallout">
            <a:avLst>
              <a:gd fmla="val 8936" name="adj1"/>
              <a:gd fmla="val 1672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sp>
        <p:nvSpPr>
          <p:cNvPr id="699" name="CustomShape 5"/>
          <p:cNvSpPr/>
          <p:nvPr/>
        </p:nvSpPr>
        <p:spPr>
          <a:xfrm>
            <a:off x="2483640" y="2565000"/>
            <a:ext cx="3697560" cy="2520000"/>
          </a:xfrm>
          <a:prstGeom prst="rect">
            <a:avLst/>
          </a:prstGeom>
          <a:ln w="38160">
            <a:solidFill>
              <a:srgbClr val="000000"/>
            </a:solidFill>
            <a:custDash>
              <a:ds d="424000" sp="318000"/>
            </a:custDash>
            <a:round/>
          </a:ln>
        </p:spPr>
      </p:sp>
      <p:sp>
        <p:nvSpPr>
          <p:cNvPr id="700" name="CustomShape 6"/>
          <p:cNvSpPr/>
          <p:nvPr/>
        </p:nvSpPr>
        <p:spPr>
          <a:xfrm>
            <a:off x="4212000" y="4365000"/>
            <a:ext cx="2520000" cy="1295640"/>
          </a:xfrm>
          <a:prstGeom prst="wedgeRectCallout">
            <a:avLst>
              <a:gd fmla="val -15243" name="adj1"/>
              <a:gd fmla="val -10675"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Our hypothesis is that this distance is small</a:t>
            </a:r>
            <a:endParaRPr/>
          </a:p>
        </p:txBody>
      </p:sp>
      <p:sp>
        <p:nvSpPr>
          <p:cNvPr id="701" name="CustomShape 7"/>
          <p:cNvSpPr/>
          <p:nvPr/>
        </p:nvSpPr>
        <p:spPr>
          <a:xfrm>
            <a:off x="2197800" y="4487400"/>
            <a:ext cx="573840" cy="287640"/>
          </a:xfrm>
          <a:prstGeom prst="rect">
            <a:avLst/>
          </a:prstGeom>
          <a:solidFill>
            <a:srgbClr val="558ed5"/>
          </a:solidFill>
          <a:ln w="25560">
            <a:solidFill>
              <a:srgbClr val="17375e"/>
            </a:solidFill>
            <a:round/>
          </a:ln>
        </p:spPr>
      </p:sp>
      <p:sp>
        <p:nvSpPr>
          <p:cNvPr id="702" name="Line 8"/>
          <p:cNvSpPr/>
          <p:nvPr/>
        </p:nvSpPr>
        <p:spPr>
          <a:xfrm flipH="1">
            <a:off x="2437920" y="3823560"/>
            <a:ext cx="2000880" cy="785880"/>
          </a:xfrm>
          <a:prstGeom prst="line">
            <a:avLst/>
          </a:prstGeom>
          <a:ln w="38160">
            <a:solidFill>
              <a:srgbClr val="ff0000"/>
            </a:solidFill>
            <a:round/>
            <a:headEnd len="med" type="triangle" w="med"/>
            <a:tailEnd len="med" type="triangle" w="med"/>
          </a:ln>
        </p:spPr>
      </p:sp>
      <p:sp>
        <p:nvSpPr>
          <p:cNvPr id="703" name="CustomShape 9"/>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4" name="CustomShape 1"/>
          <p:cNvSpPr/>
          <p:nvPr/>
        </p:nvSpPr>
        <p:spPr>
          <a:xfrm>
            <a:off x="971640" y="1418400"/>
            <a:ext cx="7272360" cy="4746600"/>
          </a:xfrm>
          <a:prstGeom prst="rect">
            <a:avLst/>
          </a:prstGeom>
          <a:solidFill>
            <a:srgbClr val="ffffff"/>
          </a:solidFill>
          <a:ln w="57240">
            <a:solidFill>
              <a:srgbClr val="000000"/>
            </a:solidFill>
            <a:round/>
          </a:ln>
        </p:spPr>
      </p:sp>
      <p:sp>
        <p:nvSpPr>
          <p:cNvPr id="705"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Our combination: IS + </a:t>
            </a:r>
            <a:r>
              <a:rPr lang="pt-BR" sz="4400" u="sng">
                <a:solidFill>
                  <a:srgbClr val="000000"/>
                </a:solidFill>
                <a:latin typeface="Calibri"/>
              </a:rPr>
              <a:t>AVM</a:t>
            </a:r>
            <a:endParaRPr/>
          </a:p>
        </p:txBody>
      </p:sp>
      <p:sp>
        <p:nvSpPr>
          <p:cNvPr id="706" name="CustomShape 3"/>
          <p:cNvSpPr/>
          <p:nvPr/>
        </p:nvSpPr>
        <p:spPr>
          <a:xfrm>
            <a:off x="3877560" y="3429000"/>
            <a:ext cx="143640" cy="158040"/>
          </a:xfrm>
          <a:prstGeom prst="ellipse">
            <a:avLst/>
          </a:prstGeom>
          <a:solidFill>
            <a:srgbClr val="000000"/>
          </a:solidFill>
          <a:ln w="25560">
            <a:solidFill>
              <a:srgbClr val="000000"/>
            </a:solidFill>
            <a:round/>
          </a:ln>
        </p:spPr>
      </p:sp>
      <p:sp>
        <p:nvSpPr>
          <p:cNvPr id="707" name="CustomShape 4"/>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sp>
        <p:nvSpPr>
          <p:cNvPr id="708" name="CustomShape 5"/>
          <p:cNvSpPr/>
          <p:nvPr/>
        </p:nvSpPr>
        <p:spPr>
          <a:xfrm>
            <a:off x="1187640" y="5261040"/>
            <a:ext cx="2079720" cy="612360"/>
          </a:xfrm>
          <a:prstGeom prst="wedgeRectCallout">
            <a:avLst>
              <a:gd fmla="val -11544" name="adj1"/>
              <a:gd fmla="val 18718"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709" name="CustomShape 6"/>
          <p:cNvSpPr/>
          <p:nvPr/>
        </p:nvSpPr>
        <p:spPr>
          <a:xfrm>
            <a:off x="2483640" y="2565000"/>
            <a:ext cx="3697560" cy="2520000"/>
          </a:xfrm>
          <a:prstGeom prst="rect">
            <a:avLst/>
          </a:prstGeom>
          <a:ln w="38160">
            <a:solidFill>
              <a:srgbClr val="000000"/>
            </a:solidFill>
            <a:custDash>
              <a:ds d="424000" sp="318000"/>
            </a:custDash>
            <a:round/>
          </a:ln>
        </p:spPr>
      </p:sp>
      <p:sp>
        <p:nvSpPr>
          <p:cNvPr id="710" name="CustomShape 7"/>
          <p:cNvSpPr/>
          <p:nvPr/>
        </p:nvSpPr>
        <p:spPr>
          <a:xfrm>
            <a:off x="2197800" y="4487400"/>
            <a:ext cx="573840" cy="287640"/>
          </a:xfrm>
          <a:prstGeom prst="rect">
            <a:avLst/>
          </a:prstGeom>
          <a:solidFill>
            <a:srgbClr val="558ed5"/>
          </a:solidFill>
          <a:ln w="25560">
            <a:solidFill>
              <a:srgbClr val="17375e"/>
            </a:solidFill>
            <a:round/>
          </a:ln>
        </p:spPr>
      </p:sp>
      <p:sp>
        <p:nvSpPr>
          <p:cNvPr id="711" name="CustomShape 8"/>
          <p:cNvSpPr/>
          <p:nvPr/>
        </p:nvSpPr>
        <p:spPr>
          <a:xfrm>
            <a:off x="277200" y="3629880"/>
            <a:ext cx="2090880" cy="612360"/>
          </a:xfrm>
          <a:prstGeom prst="wedgeRectCallout">
            <a:avLst>
              <a:gd fmla="val 8936" name="adj1"/>
              <a:gd fmla="val 1672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sp>
        <p:nvSpPr>
          <p:cNvPr id="712" name="CustomShape 9"/>
          <p:cNvSpPr/>
          <p:nvPr/>
        </p:nvSpPr>
        <p:spPr>
          <a:xfrm>
            <a:off x="2647080" y="3759840"/>
            <a:ext cx="1329840" cy="535320"/>
          </a:xfrm>
          <a:prstGeom prst="rect">
            <a:avLst/>
          </a:prstGeom>
          <a:ln w="25560">
            <a:solidFill>
              <a:srgbClr val="3a5f8b"/>
            </a:solidFill>
            <a:round/>
          </a:ln>
        </p:spPr>
      </p:sp>
      <p:pic>
        <p:nvPicPr>
          <p:cNvPr descr="" id="713" name="Picture 8"/>
          <p:cNvPicPr/>
          <p:nvPr/>
        </p:nvPicPr>
        <p:blipFill>
          <a:blip r:embed="rId1"/>
          <a:stretch>
            <a:fillRect/>
          </a:stretch>
        </p:blipFill>
        <p:spPr>
          <a:xfrm>
            <a:off x="2627640" y="4134960"/>
            <a:ext cx="287640" cy="289800"/>
          </a:xfrm>
          <a:prstGeom prst="rect">
            <a:avLst/>
          </a:prstGeom>
        </p:spPr>
      </p:pic>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4" name="CustomShape 1"/>
          <p:cNvSpPr/>
          <p:nvPr/>
        </p:nvSpPr>
        <p:spPr>
          <a:xfrm>
            <a:off x="971640" y="1418400"/>
            <a:ext cx="7272360" cy="4746600"/>
          </a:xfrm>
          <a:prstGeom prst="rect">
            <a:avLst/>
          </a:prstGeom>
          <a:solidFill>
            <a:srgbClr val="ffffff"/>
          </a:solidFill>
          <a:ln w="57240">
            <a:solidFill>
              <a:srgbClr val="000000"/>
            </a:solidFill>
            <a:round/>
          </a:ln>
        </p:spPr>
      </p:sp>
      <p:sp>
        <p:nvSpPr>
          <p:cNvPr id="715" name="CustomShape 2"/>
          <p:cNvSpPr/>
          <p:nvPr/>
        </p:nvSpPr>
        <p:spPr>
          <a:xfrm>
            <a:off x="3033360" y="4073040"/>
            <a:ext cx="1329840" cy="535680"/>
          </a:xfrm>
          <a:prstGeom prst="rect">
            <a:avLst/>
          </a:prstGeom>
          <a:ln w="25560">
            <a:solidFill>
              <a:srgbClr val="3a5f8b"/>
            </a:solidFill>
            <a:round/>
          </a:ln>
        </p:spPr>
      </p:sp>
      <p:sp>
        <p:nvSpPr>
          <p:cNvPr id="716" name="TextShape 3"/>
          <p:cNvSpPr txBox="1"/>
          <p:nvPr/>
        </p:nvSpPr>
        <p:spPr>
          <a:xfrm>
            <a:off x="457200" y="274680"/>
            <a:ext cx="8229240" cy="1142640"/>
          </a:xfrm>
          <a:prstGeom prst="rect">
            <a:avLst/>
          </a:prstGeom>
        </p:spPr>
        <p:txBody>
          <a:bodyPr anchor="ctr"/>
          <a:p>
            <a:pPr algn="ctr"/>
            <a:r>
              <a:rPr lang="pt-BR" sz="4400">
                <a:solidFill>
                  <a:srgbClr val="000000"/>
                </a:solidFill>
                <a:latin typeface="Calibri"/>
              </a:rPr>
              <a:t>Our combination: IS + </a:t>
            </a:r>
            <a:r>
              <a:rPr lang="pt-BR" sz="4400" u="sng">
                <a:solidFill>
                  <a:srgbClr val="000000"/>
                </a:solidFill>
                <a:latin typeface="Calibri"/>
              </a:rPr>
              <a:t>AVM</a:t>
            </a:r>
            <a:endParaRPr/>
          </a:p>
        </p:txBody>
      </p:sp>
      <p:sp>
        <p:nvSpPr>
          <p:cNvPr id="717" name="CustomShape 4"/>
          <p:cNvSpPr/>
          <p:nvPr/>
        </p:nvSpPr>
        <p:spPr>
          <a:xfrm>
            <a:off x="4284000" y="4221000"/>
            <a:ext cx="143640" cy="158040"/>
          </a:xfrm>
          <a:prstGeom prst="ellipse">
            <a:avLst/>
          </a:prstGeom>
          <a:solidFill>
            <a:srgbClr val="000000"/>
          </a:solidFill>
          <a:ln w="25560">
            <a:solidFill>
              <a:srgbClr val="000000"/>
            </a:solidFill>
            <a:round/>
          </a:ln>
        </p:spPr>
      </p:sp>
      <p:pic>
        <p:nvPicPr>
          <p:cNvPr descr="" id="718" name="Picture 8"/>
          <p:cNvPicPr/>
          <p:nvPr/>
        </p:nvPicPr>
        <p:blipFill>
          <a:blip r:embed="rId1"/>
          <a:stretch>
            <a:fillRect/>
          </a:stretch>
        </p:blipFill>
        <p:spPr>
          <a:xfrm>
            <a:off x="2843640" y="4455720"/>
            <a:ext cx="287640" cy="289800"/>
          </a:xfrm>
          <a:prstGeom prst="rect">
            <a:avLst/>
          </a:prstGeom>
        </p:spPr>
      </p:pic>
      <p:sp>
        <p:nvSpPr>
          <p:cNvPr id="719" name="CustomShape 5"/>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sp>
        <p:nvSpPr>
          <p:cNvPr id="720" name="CustomShape 6"/>
          <p:cNvSpPr/>
          <p:nvPr/>
        </p:nvSpPr>
        <p:spPr>
          <a:xfrm>
            <a:off x="1187640" y="5261040"/>
            <a:ext cx="2079720" cy="612360"/>
          </a:xfrm>
          <a:prstGeom prst="wedgeRectCallout">
            <a:avLst>
              <a:gd fmla="val -11544" name="adj1"/>
              <a:gd fmla="val 18718"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721" name="CustomShape 7"/>
          <p:cNvSpPr/>
          <p:nvPr/>
        </p:nvSpPr>
        <p:spPr>
          <a:xfrm>
            <a:off x="2483640" y="2565000"/>
            <a:ext cx="3697560" cy="2520000"/>
          </a:xfrm>
          <a:prstGeom prst="rect">
            <a:avLst/>
          </a:prstGeom>
          <a:ln w="38160">
            <a:solidFill>
              <a:srgbClr val="000000"/>
            </a:solidFill>
            <a:custDash>
              <a:ds d="424000" sp="318000"/>
            </a:custDash>
            <a:round/>
          </a:ln>
        </p:spPr>
      </p:sp>
      <p:sp>
        <p:nvSpPr>
          <p:cNvPr id="722" name="CustomShape 8"/>
          <p:cNvSpPr/>
          <p:nvPr/>
        </p:nvSpPr>
        <p:spPr>
          <a:xfrm>
            <a:off x="2197800" y="4487400"/>
            <a:ext cx="573840" cy="287640"/>
          </a:xfrm>
          <a:prstGeom prst="rect">
            <a:avLst/>
          </a:prstGeom>
          <a:solidFill>
            <a:srgbClr val="558ed5"/>
          </a:solidFill>
          <a:ln w="25560">
            <a:solidFill>
              <a:srgbClr val="17375e"/>
            </a:solidFill>
            <a:round/>
          </a:ln>
        </p:spPr>
      </p:sp>
      <p:sp>
        <p:nvSpPr>
          <p:cNvPr id="723" name="CustomShape 9"/>
          <p:cNvSpPr/>
          <p:nvPr/>
        </p:nvSpPr>
        <p:spPr>
          <a:xfrm>
            <a:off x="277200" y="3629880"/>
            <a:ext cx="2090880" cy="612360"/>
          </a:xfrm>
          <a:prstGeom prst="wedgeRectCallout">
            <a:avLst>
              <a:gd fmla="val 8936" name="adj1"/>
              <a:gd fmla="val 1672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4" name="CustomShape 1"/>
          <p:cNvSpPr/>
          <p:nvPr/>
        </p:nvSpPr>
        <p:spPr>
          <a:xfrm>
            <a:off x="971640" y="1418400"/>
            <a:ext cx="7272360" cy="4746600"/>
          </a:xfrm>
          <a:prstGeom prst="rect">
            <a:avLst/>
          </a:prstGeom>
          <a:solidFill>
            <a:srgbClr val="ffffff"/>
          </a:solidFill>
          <a:ln w="57240">
            <a:solidFill>
              <a:srgbClr val="000000"/>
            </a:solidFill>
            <a:round/>
          </a:ln>
        </p:spPr>
      </p:sp>
      <p:sp>
        <p:nvSpPr>
          <p:cNvPr id="725"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Our combination: IS + </a:t>
            </a:r>
            <a:r>
              <a:rPr lang="pt-BR" sz="4400" u="sng">
                <a:solidFill>
                  <a:srgbClr val="000000"/>
                </a:solidFill>
                <a:latin typeface="Calibri"/>
              </a:rPr>
              <a:t>AVM</a:t>
            </a:r>
            <a:endParaRPr/>
          </a:p>
        </p:txBody>
      </p:sp>
      <p:sp>
        <p:nvSpPr>
          <p:cNvPr id="726" name="CustomShape 3"/>
          <p:cNvSpPr/>
          <p:nvPr/>
        </p:nvSpPr>
        <p:spPr>
          <a:xfrm>
            <a:off x="2921400" y="3268440"/>
            <a:ext cx="143640" cy="158040"/>
          </a:xfrm>
          <a:prstGeom prst="ellipse">
            <a:avLst/>
          </a:prstGeom>
          <a:solidFill>
            <a:srgbClr val="000000"/>
          </a:solidFill>
          <a:ln w="25560">
            <a:solidFill>
              <a:srgbClr val="000000"/>
            </a:solidFill>
            <a:round/>
          </a:ln>
        </p:spPr>
      </p:sp>
      <p:sp>
        <p:nvSpPr>
          <p:cNvPr id="727" name="CustomShape 4"/>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pic>
        <p:nvPicPr>
          <p:cNvPr descr="" id="728" name="Picture 10"/>
          <p:cNvPicPr/>
          <p:nvPr/>
        </p:nvPicPr>
        <p:blipFill>
          <a:blip r:embed="rId1"/>
          <a:stretch>
            <a:fillRect/>
          </a:stretch>
        </p:blipFill>
        <p:spPr>
          <a:xfrm>
            <a:off x="2878920" y="4372200"/>
            <a:ext cx="375840" cy="280440"/>
          </a:xfrm>
          <a:prstGeom prst="rect">
            <a:avLst/>
          </a:prstGeom>
        </p:spPr>
      </p:pic>
      <p:sp>
        <p:nvSpPr>
          <p:cNvPr id="729" name="CustomShape 5"/>
          <p:cNvSpPr/>
          <p:nvPr/>
        </p:nvSpPr>
        <p:spPr>
          <a:xfrm>
            <a:off x="1187640" y="5261040"/>
            <a:ext cx="2079720" cy="612360"/>
          </a:xfrm>
          <a:prstGeom prst="wedgeRectCallout">
            <a:avLst>
              <a:gd fmla="val -11544" name="adj1"/>
              <a:gd fmla="val 18718"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730" name="CustomShape 6"/>
          <p:cNvSpPr/>
          <p:nvPr/>
        </p:nvSpPr>
        <p:spPr>
          <a:xfrm>
            <a:off x="2483640" y="2565000"/>
            <a:ext cx="3697560" cy="2520000"/>
          </a:xfrm>
          <a:prstGeom prst="rect">
            <a:avLst/>
          </a:prstGeom>
          <a:ln w="38160">
            <a:solidFill>
              <a:srgbClr val="000000"/>
            </a:solidFill>
            <a:custDash>
              <a:ds d="424000" sp="318000"/>
            </a:custDash>
            <a:round/>
          </a:ln>
        </p:spPr>
      </p:sp>
      <p:sp>
        <p:nvSpPr>
          <p:cNvPr id="731" name="CustomShape 7"/>
          <p:cNvSpPr/>
          <p:nvPr/>
        </p:nvSpPr>
        <p:spPr>
          <a:xfrm>
            <a:off x="2197800" y="4487400"/>
            <a:ext cx="573840" cy="287640"/>
          </a:xfrm>
          <a:prstGeom prst="rect">
            <a:avLst/>
          </a:prstGeom>
          <a:solidFill>
            <a:srgbClr val="558ed5"/>
          </a:solidFill>
          <a:ln w="25560">
            <a:solidFill>
              <a:srgbClr val="17375e"/>
            </a:solidFill>
            <a:round/>
          </a:ln>
        </p:spPr>
      </p:sp>
      <p:sp>
        <p:nvSpPr>
          <p:cNvPr id="732" name="CustomShape 8"/>
          <p:cNvSpPr/>
          <p:nvPr/>
        </p:nvSpPr>
        <p:spPr>
          <a:xfrm>
            <a:off x="277200" y="3629880"/>
            <a:ext cx="2090880" cy="612360"/>
          </a:xfrm>
          <a:prstGeom prst="wedgeRectCallout">
            <a:avLst>
              <a:gd fmla="val 8936" name="adj1"/>
              <a:gd fmla="val 1672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sp>
        <p:nvSpPr>
          <p:cNvPr id="733" name="CustomShape 9"/>
          <p:cNvSpPr/>
          <p:nvPr/>
        </p:nvSpPr>
        <p:spPr>
          <a:xfrm>
            <a:off x="2048760" y="4288320"/>
            <a:ext cx="1329840" cy="536040"/>
          </a:xfrm>
          <a:prstGeom prst="rect">
            <a:avLst/>
          </a:prstGeom>
          <a:ln w="25560">
            <a:solidFill>
              <a:srgbClr val="3a5f8b"/>
            </a:solidFill>
            <a:round/>
          </a:ln>
        </p:spPr>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4" name="CustomShape 1"/>
          <p:cNvSpPr/>
          <p:nvPr/>
        </p:nvSpPr>
        <p:spPr>
          <a:xfrm>
            <a:off x="971640" y="1418400"/>
            <a:ext cx="7272360" cy="4746600"/>
          </a:xfrm>
          <a:prstGeom prst="rect">
            <a:avLst/>
          </a:prstGeom>
          <a:solidFill>
            <a:srgbClr val="ffffff"/>
          </a:solidFill>
          <a:ln w="57240">
            <a:solidFill>
              <a:srgbClr val="000000"/>
            </a:solidFill>
            <a:round/>
          </a:ln>
        </p:spPr>
      </p:sp>
      <p:sp>
        <p:nvSpPr>
          <p:cNvPr id="735" name="CustomShape 2"/>
          <p:cNvSpPr/>
          <p:nvPr/>
        </p:nvSpPr>
        <p:spPr>
          <a:xfrm>
            <a:off x="1187640" y="5261040"/>
            <a:ext cx="2079720" cy="612360"/>
          </a:xfrm>
          <a:prstGeom prst="wedgeRectCallout">
            <a:avLst>
              <a:gd fmla="val -11544" name="adj1"/>
              <a:gd fmla="val 18718"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736" name="TextShape 3"/>
          <p:cNvSpPr txBox="1"/>
          <p:nvPr/>
        </p:nvSpPr>
        <p:spPr>
          <a:xfrm>
            <a:off x="457200" y="274680"/>
            <a:ext cx="8229240" cy="1142640"/>
          </a:xfrm>
          <a:prstGeom prst="rect">
            <a:avLst/>
          </a:prstGeom>
        </p:spPr>
        <p:txBody>
          <a:bodyPr anchor="ctr"/>
          <a:p>
            <a:pPr algn="ctr"/>
            <a:r>
              <a:rPr lang="pt-BR" sz="4400">
                <a:solidFill>
                  <a:srgbClr val="000000"/>
                </a:solidFill>
                <a:latin typeface="Calibri"/>
              </a:rPr>
              <a:t>Our combination: IS + </a:t>
            </a:r>
            <a:r>
              <a:rPr lang="pt-BR" sz="4400" u="sng">
                <a:solidFill>
                  <a:srgbClr val="000000"/>
                </a:solidFill>
                <a:latin typeface="Calibri"/>
              </a:rPr>
              <a:t>PSO</a:t>
            </a:r>
            <a:endParaRPr/>
          </a:p>
        </p:txBody>
      </p:sp>
      <p:cxnSp>
        <p:nvCxnSpPr>
          <p:cNvPr id="737" name="Line 4"/>
          <p:cNvCxnSpPr/>
          <p:nvPr/>
        </p:nvCxnSpPr>
        <p:spPr>
          <xfrm>
            <a:off x="0" y="0"/>
            <a:ext cx="360" cy="360"/>
          </xfrm>
          <a:prstGeom prst="line">
            <a:avLst/>
          </a:prstGeom>
          <a:ln w="9360">
            <a:solidFill>
              <a:srgbClr val="ff0000"/>
            </a:solidFill>
            <a:round/>
            <a:tailEnd len="med" type="triangle" w="med"/>
          </a:ln>
        </p:spPr>
      </p:cxnSp>
      <p:sp>
        <p:nvSpPr>
          <p:cNvPr id="738" name="CustomShape 5"/>
          <p:cNvSpPr/>
          <p:nvPr/>
        </p:nvSpPr>
        <p:spPr>
          <a:xfrm>
            <a:off x="5004000" y="2925720"/>
            <a:ext cx="143640" cy="143640"/>
          </a:xfrm>
          <a:prstGeom prst="ellipse">
            <a:avLst/>
          </a:prstGeom>
          <a:solidFill>
            <a:srgbClr val="000000"/>
          </a:solidFill>
          <a:ln w="25560">
            <a:solidFill>
              <a:srgbClr val="000000"/>
            </a:solidFill>
            <a:round/>
          </a:ln>
        </p:spPr>
      </p:sp>
      <p:sp>
        <p:nvSpPr>
          <p:cNvPr id="739" name="CustomShape 6"/>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sp>
        <p:nvSpPr>
          <p:cNvPr id="740" name="CustomShape 7"/>
          <p:cNvSpPr/>
          <p:nvPr/>
        </p:nvSpPr>
        <p:spPr>
          <a:xfrm>
            <a:off x="2483640" y="2565000"/>
            <a:ext cx="3697560" cy="2520000"/>
          </a:xfrm>
          <a:prstGeom prst="rect">
            <a:avLst/>
          </a:prstGeom>
          <a:ln w="38160">
            <a:solidFill>
              <a:srgbClr val="000000"/>
            </a:solidFill>
            <a:custDash>
              <a:ds d="424000" sp="318000"/>
            </a:custDash>
            <a:round/>
          </a:ln>
        </p:spPr>
      </p:sp>
      <p:sp>
        <p:nvSpPr>
          <p:cNvPr id="741" name="CustomShape 8"/>
          <p:cNvSpPr/>
          <p:nvPr/>
        </p:nvSpPr>
        <p:spPr>
          <a:xfrm>
            <a:off x="2197800" y="4487400"/>
            <a:ext cx="573840" cy="287640"/>
          </a:xfrm>
          <a:prstGeom prst="rect">
            <a:avLst/>
          </a:prstGeom>
          <a:solidFill>
            <a:srgbClr val="558ed5"/>
          </a:solidFill>
          <a:ln w="25560">
            <a:solidFill>
              <a:srgbClr val="17375e"/>
            </a:solidFill>
            <a:round/>
          </a:ln>
        </p:spPr>
      </p:sp>
      <p:sp>
        <p:nvSpPr>
          <p:cNvPr id="742" name="CustomShape 9"/>
          <p:cNvSpPr/>
          <p:nvPr/>
        </p:nvSpPr>
        <p:spPr>
          <a:xfrm>
            <a:off x="277200" y="3629880"/>
            <a:ext cx="2090880" cy="612360"/>
          </a:xfrm>
          <a:prstGeom prst="wedgeRectCallout">
            <a:avLst>
              <a:gd fmla="val 8936" name="adj1"/>
              <a:gd fmla="val 1672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cxnSp>
        <p:nvCxnSpPr>
          <p:cNvPr id="743" name="Line 10"/>
          <p:cNvCxnSpPr/>
          <p:nvPr/>
        </p:nvCxnSpPr>
        <p:spPr>
          <xfrm>
            <a:off x="0" y="0"/>
            <a:ext cx="360" cy="360"/>
          </xfrm>
          <a:prstGeom prst="line">
            <a:avLst/>
          </a:prstGeom>
          <a:ln w="9360">
            <a:solidFill>
              <a:srgbClr val="ff0000"/>
            </a:solidFill>
            <a:round/>
            <a:tailEnd len="med" type="triangle" w="med"/>
          </a:ln>
        </p:spPr>
      </p:cxnSp>
      <p:sp>
        <p:nvSpPr>
          <p:cNvPr id="744" name="CustomShape 11"/>
          <p:cNvSpPr/>
          <p:nvPr/>
        </p:nvSpPr>
        <p:spPr>
          <a:xfrm>
            <a:off x="3996000" y="2620800"/>
            <a:ext cx="143640" cy="143640"/>
          </a:xfrm>
          <a:prstGeom prst="ellipse">
            <a:avLst/>
          </a:prstGeom>
          <a:solidFill>
            <a:srgbClr val="000000"/>
          </a:solidFill>
          <a:ln w="25560">
            <a:solidFill>
              <a:srgbClr val="000000"/>
            </a:solidFill>
            <a:round/>
          </a:ln>
        </p:spPr>
      </p:sp>
      <p:cxnSp>
        <p:nvCxnSpPr>
          <p:cNvPr id="745" name="Line 12"/>
          <p:cNvCxnSpPr/>
          <p:nvPr/>
        </p:nvCxnSpPr>
        <p:spPr>
          <xfrm>
            <a:off x="0" y="0"/>
            <a:ext cx="360" cy="360"/>
          </xfrm>
          <a:prstGeom prst="line">
            <a:avLst/>
          </a:prstGeom>
          <a:ln w="9360">
            <a:solidFill>
              <a:srgbClr val="ff0000"/>
            </a:solidFill>
            <a:round/>
            <a:tailEnd len="med" type="triangle" w="med"/>
          </a:ln>
        </p:spPr>
      </p:cxnSp>
      <p:sp>
        <p:nvSpPr>
          <p:cNvPr id="746" name="CustomShape 13"/>
          <p:cNvSpPr/>
          <p:nvPr/>
        </p:nvSpPr>
        <p:spPr>
          <a:xfrm>
            <a:off x="4026240" y="3616920"/>
            <a:ext cx="143640" cy="143640"/>
          </a:xfrm>
          <a:prstGeom prst="ellipse">
            <a:avLst/>
          </a:prstGeom>
          <a:solidFill>
            <a:srgbClr val="000000"/>
          </a:solidFill>
          <a:ln w="25560">
            <a:solidFill>
              <a:srgbClr val="000000"/>
            </a:solidFill>
            <a:round/>
          </a:ln>
        </p:spPr>
      </p:sp>
      <p:cxnSp>
        <p:nvCxnSpPr>
          <p:cNvPr id="747" name="Line 14"/>
          <p:cNvCxnSpPr/>
          <p:nvPr/>
        </p:nvCxnSpPr>
        <p:spPr>
          <xfrm>
            <a:off x="0" y="0"/>
            <a:ext cx="360" cy="360"/>
          </xfrm>
          <a:prstGeom prst="line">
            <a:avLst/>
          </a:prstGeom>
          <a:ln w="9360">
            <a:solidFill>
              <a:srgbClr val="ff0000"/>
            </a:solidFill>
            <a:round/>
            <a:tailEnd len="med" type="triangle" w="med"/>
          </a:ln>
        </p:spPr>
      </p:cxnSp>
      <p:sp>
        <p:nvSpPr>
          <p:cNvPr id="748" name="CustomShape 15"/>
          <p:cNvSpPr/>
          <p:nvPr/>
        </p:nvSpPr>
        <p:spPr>
          <a:xfrm>
            <a:off x="5940000" y="3619440"/>
            <a:ext cx="143640" cy="143640"/>
          </a:xfrm>
          <a:prstGeom prst="ellipse">
            <a:avLst/>
          </a:prstGeom>
          <a:solidFill>
            <a:srgbClr val="000000"/>
          </a:solidFill>
          <a:ln w="25560">
            <a:solidFill>
              <a:srgbClr val="000000"/>
            </a:solidFill>
            <a:round/>
          </a:ln>
        </p:spPr>
      </p:sp>
      <p:cxnSp>
        <p:nvCxnSpPr>
          <p:cNvPr id="749" name="Line 16"/>
          <p:cNvCxnSpPr/>
          <p:nvPr/>
        </p:nvCxnSpPr>
        <p:spPr>
          <xfrm>
            <a:off x="0" y="0"/>
            <a:ext cx="360" cy="360"/>
          </xfrm>
          <a:prstGeom prst="line">
            <a:avLst/>
          </a:prstGeom>
          <a:ln w="9360">
            <a:solidFill>
              <a:srgbClr val="ff0000"/>
            </a:solidFill>
            <a:round/>
            <a:tailEnd len="med" type="triangle" w="med"/>
          </a:ln>
        </p:spPr>
      </p:cxnSp>
      <p:sp>
        <p:nvSpPr>
          <p:cNvPr id="750" name="CustomShape 17"/>
          <p:cNvSpPr/>
          <p:nvPr/>
        </p:nvSpPr>
        <p:spPr>
          <a:xfrm>
            <a:off x="5652000" y="4487400"/>
            <a:ext cx="143640" cy="143640"/>
          </a:xfrm>
          <a:prstGeom prst="ellipse">
            <a:avLst/>
          </a:prstGeom>
          <a:solidFill>
            <a:srgbClr val="000000"/>
          </a:solidFill>
          <a:ln w="25560">
            <a:solidFill>
              <a:srgbClr val="000000"/>
            </a:solidFill>
            <a:round/>
          </a:ln>
        </p:spPr>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1" name="CustomShape 1"/>
          <p:cNvSpPr/>
          <p:nvPr/>
        </p:nvSpPr>
        <p:spPr>
          <a:xfrm>
            <a:off x="971640" y="1418400"/>
            <a:ext cx="7272360" cy="4746600"/>
          </a:xfrm>
          <a:prstGeom prst="rect">
            <a:avLst/>
          </a:prstGeom>
          <a:solidFill>
            <a:srgbClr val="ffffff"/>
          </a:solidFill>
          <a:ln w="57240">
            <a:solidFill>
              <a:srgbClr val="000000"/>
            </a:solidFill>
            <a:round/>
          </a:ln>
        </p:spPr>
      </p:sp>
      <p:sp>
        <p:nvSpPr>
          <p:cNvPr id="752" name="CustomShape 2"/>
          <p:cNvSpPr/>
          <p:nvPr/>
        </p:nvSpPr>
        <p:spPr>
          <a:xfrm>
            <a:off x="1187640" y="5261040"/>
            <a:ext cx="2079720" cy="612360"/>
          </a:xfrm>
          <a:prstGeom prst="wedgeRectCallout">
            <a:avLst>
              <a:gd fmla="val -11544" name="adj1"/>
              <a:gd fmla="val 18718"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753" name="TextShape 3"/>
          <p:cNvSpPr txBox="1"/>
          <p:nvPr/>
        </p:nvSpPr>
        <p:spPr>
          <a:xfrm>
            <a:off x="457200" y="274680"/>
            <a:ext cx="8229240" cy="1142640"/>
          </a:xfrm>
          <a:prstGeom prst="rect">
            <a:avLst/>
          </a:prstGeom>
        </p:spPr>
        <p:txBody>
          <a:bodyPr anchor="ctr"/>
          <a:p>
            <a:pPr algn="ctr"/>
            <a:r>
              <a:rPr lang="pt-BR" sz="4400">
                <a:solidFill>
                  <a:srgbClr val="000000"/>
                </a:solidFill>
                <a:latin typeface="Calibri"/>
              </a:rPr>
              <a:t>Our combination: IS + </a:t>
            </a:r>
            <a:r>
              <a:rPr lang="pt-BR" sz="4400" u="sng">
                <a:solidFill>
                  <a:srgbClr val="000000"/>
                </a:solidFill>
                <a:latin typeface="Calibri"/>
              </a:rPr>
              <a:t>PSO</a:t>
            </a:r>
            <a:endParaRPr/>
          </a:p>
        </p:txBody>
      </p:sp>
      <p:sp>
        <p:nvSpPr>
          <p:cNvPr id="754" name="CustomShape 4"/>
          <p:cNvSpPr/>
          <p:nvPr/>
        </p:nvSpPr>
        <p:spPr>
          <a:xfrm>
            <a:off x="2483640" y="2565000"/>
            <a:ext cx="3697560" cy="2520000"/>
          </a:xfrm>
          <a:prstGeom prst="rect">
            <a:avLst/>
          </a:prstGeom>
          <a:ln w="38160">
            <a:solidFill>
              <a:srgbClr val="000000"/>
            </a:solidFill>
            <a:custDash>
              <a:ds d="424000" sp="318000"/>
            </a:custDash>
            <a:round/>
          </a:ln>
        </p:spPr>
      </p:sp>
      <p:sp>
        <p:nvSpPr>
          <p:cNvPr id="755" name="CustomShape 5"/>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sp>
        <p:nvSpPr>
          <p:cNvPr id="756" name="CustomShape 6"/>
          <p:cNvSpPr/>
          <p:nvPr/>
        </p:nvSpPr>
        <p:spPr>
          <a:xfrm>
            <a:off x="2197800" y="4487400"/>
            <a:ext cx="573840" cy="287640"/>
          </a:xfrm>
          <a:prstGeom prst="rect">
            <a:avLst/>
          </a:prstGeom>
          <a:solidFill>
            <a:srgbClr val="558ed5"/>
          </a:solidFill>
          <a:ln w="25560">
            <a:solidFill>
              <a:srgbClr val="17375e"/>
            </a:solidFill>
            <a:round/>
          </a:ln>
        </p:spPr>
      </p:sp>
      <p:sp>
        <p:nvSpPr>
          <p:cNvPr id="757" name="CustomShape 7"/>
          <p:cNvSpPr/>
          <p:nvPr/>
        </p:nvSpPr>
        <p:spPr>
          <a:xfrm>
            <a:off x="277200" y="3629880"/>
            <a:ext cx="2090880" cy="612360"/>
          </a:xfrm>
          <a:prstGeom prst="wedgeRectCallout">
            <a:avLst>
              <a:gd fmla="val 8936" name="adj1"/>
              <a:gd fmla="val 1672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cxnSp>
        <p:nvCxnSpPr>
          <p:cNvPr id="758" name="Line 8"/>
          <p:cNvCxnSpPr/>
          <p:nvPr/>
        </p:nvCxnSpPr>
        <p:spPr>
          <xfrm>
            <a:off x="0" y="0"/>
            <a:ext cx="360" cy="360"/>
          </xfrm>
          <a:prstGeom prst="line">
            <a:avLst/>
          </a:prstGeom>
          <a:ln w="9360">
            <a:solidFill>
              <a:srgbClr val="ff0000"/>
            </a:solidFill>
            <a:round/>
            <a:tailEnd len="med" type="triangle" w="med"/>
          </a:ln>
        </p:spPr>
      </p:cxnSp>
      <p:sp>
        <p:nvSpPr>
          <p:cNvPr id="759" name="CustomShape 9"/>
          <p:cNvSpPr/>
          <p:nvPr/>
        </p:nvSpPr>
        <p:spPr>
          <a:xfrm>
            <a:off x="4574160" y="3158640"/>
            <a:ext cx="143640" cy="143640"/>
          </a:xfrm>
          <a:prstGeom prst="ellipse">
            <a:avLst/>
          </a:prstGeom>
          <a:solidFill>
            <a:srgbClr val="000000"/>
          </a:solidFill>
          <a:ln w="25560">
            <a:solidFill>
              <a:srgbClr val="000000"/>
            </a:solidFill>
            <a:round/>
          </a:ln>
        </p:spPr>
      </p:sp>
      <p:cxnSp>
        <p:nvCxnSpPr>
          <p:cNvPr id="760" name="Line 10"/>
          <p:cNvCxnSpPr/>
          <p:nvPr/>
        </p:nvCxnSpPr>
        <p:spPr>
          <xfrm>
            <a:off x="0" y="0"/>
            <a:ext cx="360" cy="360"/>
          </xfrm>
          <a:prstGeom prst="line">
            <a:avLst/>
          </a:prstGeom>
          <a:ln w="9360">
            <a:solidFill>
              <a:srgbClr val="ff0000"/>
            </a:solidFill>
            <a:round/>
            <a:tailEnd len="med" type="triangle" w="med"/>
          </a:ln>
        </p:spPr>
      </p:cxnSp>
      <p:sp>
        <p:nvSpPr>
          <p:cNvPr id="761" name="CustomShape 11"/>
          <p:cNvSpPr/>
          <p:nvPr/>
        </p:nvSpPr>
        <p:spPr>
          <a:xfrm>
            <a:off x="3620520" y="2985840"/>
            <a:ext cx="143640" cy="143640"/>
          </a:xfrm>
          <a:prstGeom prst="ellipse">
            <a:avLst/>
          </a:prstGeom>
          <a:solidFill>
            <a:srgbClr val="000000"/>
          </a:solidFill>
          <a:ln w="25560">
            <a:solidFill>
              <a:srgbClr val="000000"/>
            </a:solidFill>
            <a:round/>
          </a:ln>
        </p:spPr>
      </p:sp>
      <p:cxnSp>
        <p:nvCxnSpPr>
          <p:cNvPr id="762" name="Line 12"/>
          <p:cNvCxnSpPr/>
          <p:nvPr/>
        </p:nvCxnSpPr>
        <p:spPr>
          <xfrm>
            <a:off x="0" y="0"/>
            <a:ext cx="360" cy="360"/>
          </xfrm>
          <a:prstGeom prst="line">
            <a:avLst/>
          </a:prstGeom>
          <a:ln w="9360">
            <a:solidFill>
              <a:srgbClr val="ff0000"/>
            </a:solidFill>
            <a:round/>
            <a:tailEnd len="med" type="triangle" w="med"/>
          </a:ln>
        </p:spPr>
      </p:cxnSp>
      <p:sp>
        <p:nvSpPr>
          <p:cNvPr id="763" name="CustomShape 13"/>
          <p:cNvSpPr/>
          <p:nvPr/>
        </p:nvSpPr>
        <p:spPr>
          <a:xfrm>
            <a:off x="3571560" y="3795120"/>
            <a:ext cx="143640" cy="143640"/>
          </a:xfrm>
          <a:prstGeom prst="ellipse">
            <a:avLst/>
          </a:prstGeom>
          <a:solidFill>
            <a:srgbClr val="000000"/>
          </a:solidFill>
          <a:ln w="25560">
            <a:solidFill>
              <a:srgbClr val="000000"/>
            </a:solidFill>
            <a:round/>
          </a:ln>
        </p:spPr>
      </p:sp>
      <p:cxnSp>
        <p:nvCxnSpPr>
          <p:cNvPr id="764" name="Line 14"/>
          <p:cNvCxnSpPr/>
          <p:nvPr/>
        </p:nvCxnSpPr>
        <p:spPr>
          <xfrm>
            <a:off x="0" y="0"/>
            <a:ext cx="360" cy="360"/>
          </xfrm>
          <a:prstGeom prst="line">
            <a:avLst/>
          </a:prstGeom>
          <a:ln w="9360">
            <a:solidFill>
              <a:srgbClr val="ff0000"/>
            </a:solidFill>
            <a:round/>
            <a:tailEnd len="med" type="triangle" w="med"/>
          </a:ln>
        </p:spPr>
      </p:cxnSp>
      <p:sp>
        <p:nvSpPr>
          <p:cNvPr id="765" name="CustomShape 15"/>
          <p:cNvSpPr/>
          <p:nvPr/>
        </p:nvSpPr>
        <p:spPr>
          <a:xfrm>
            <a:off x="5172120" y="3789000"/>
            <a:ext cx="143640" cy="143640"/>
          </a:xfrm>
          <a:prstGeom prst="ellipse">
            <a:avLst/>
          </a:prstGeom>
          <a:solidFill>
            <a:srgbClr val="000000"/>
          </a:solidFill>
          <a:ln w="25560">
            <a:solidFill>
              <a:srgbClr val="000000"/>
            </a:solidFill>
            <a:round/>
          </a:ln>
        </p:spPr>
      </p:sp>
      <p:cxnSp>
        <p:nvCxnSpPr>
          <p:cNvPr id="766" name="Line 16"/>
          <p:cNvCxnSpPr/>
          <p:nvPr/>
        </p:nvCxnSpPr>
        <p:spPr>
          <xfrm>
            <a:off x="0" y="0"/>
            <a:ext cx="360" cy="360"/>
          </xfrm>
          <a:prstGeom prst="line">
            <a:avLst/>
          </a:prstGeom>
          <a:ln w="9360">
            <a:solidFill>
              <a:srgbClr val="ff0000"/>
            </a:solidFill>
            <a:round/>
            <a:tailEnd len="med" type="triangle" w="med"/>
          </a:ln>
        </p:spPr>
      </p:cxnSp>
      <p:sp>
        <p:nvSpPr>
          <p:cNvPr id="767" name="CustomShape 17"/>
          <p:cNvSpPr/>
          <p:nvPr/>
        </p:nvSpPr>
        <p:spPr>
          <a:xfrm>
            <a:off x="5229720" y="4437000"/>
            <a:ext cx="143640" cy="143640"/>
          </a:xfrm>
          <a:prstGeom prst="ellipse">
            <a:avLst/>
          </a:prstGeom>
          <a:solidFill>
            <a:srgbClr val="000000"/>
          </a:solidFill>
          <a:ln w="25560">
            <a:solidFill>
              <a:srgbClr val="000000"/>
            </a:solidFill>
            <a:round/>
          </a:ln>
        </p:spPr>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8" name="CustomShape 1"/>
          <p:cNvSpPr/>
          <p:nvPr/>
        </p:nvSpPr>
        <p:spPr>
          <a:xfrm>
            <a:off x="971640" y="1418400"/>
            <a:ext cx="7272360" cy="4746600"/>
          </a:xfrm>
          <a:prstGeom prst="rect">
            <a:avLst/>
          </a:prstGeom>
          <a:solidFill>
            <a:srgbClr val="ffffff"/>
          </a:solidFill>
          <a:ln w="57240">
            <a:solidFill>
              <a:srgbClr val="000000"/>
            </a:solidFill>
            <a:round/>
          </a:ln>
        </p:spPr>
      </p:sp>
      <p:sp>
        <p:nvSpPr>
          <p:cNvPr id="769" name="CustomShape 2"/>
          <p:cNvSpPr/>
          <p:nvPr/>
        </p:nvSpPr>
        <p:spPr>
          <a:xfrm>
            <a:off x="1187640" y="5261040"/>
            <a:ext cx="2079720" cy="612360"/>
          </a:xfrm>
          <a:prstGeom prst="wedgeRectCallout">
            <a:avLst>
              <a:gd fmla="val -11544" name="adj1"/>
              <a:gd fmla="val 18718"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770" name="TextShape 3"/>
          <p:cNvSpPr txBox="1"/>
          <p:nvPr/>
        </p:nvSpPr>
        <p:spPr>
          <a:xfrm>
            <a:off x="457200" y="274680"/>
            <a:ext cx="8229240" cy="1142640"/>
          </a:xfrm>
          <a:prstGeom prst="rect">
            <a:avLst/>
          </a:prstGeom>
        </p:spPr>
        <p:txBody>
          <a:bodyPr anchor="ctr"/>
          <a:p>
            <a:pPr algn="ctr"/>
            <a:r>
              <a:rPr lang="pt-BR" sz="4400">
                <a:solidFill>
                  <a:srgbClr val="000000"/>
                </a:solidFill>
                <a:latin typeface="Calibri"/>
              </a:rPr>
              <a:t>Our combination: IS + </a:t>
            </a:r>
            <a:r>
              <a:rPr lang="pt-BR" sz="4400" u="sng">
                <a:solidFill>
                  <a:srgbClr val="000000"/>
                </a:solidFill>
                <a:latin typeface="Calibri"/>
              </a:rPr>
              <a:t>PSO</a:t>
            </a:r>
            <a:endParaRPr/>
          </a:p>
        </p:txBody>
      </p:sp>
      <p:sp>
        <p:nvSpPr>
          <p:cNvPr id="771" name="CustomShape 4"/>
          <p:cNvSpPr/>
          <p:nvPr/>
        </p:nvSpPr>
        <p:spPr>
          <a:xfrm>
            <a:off x="2483640" y="2565000"/>
            <a:ext cx="3697560" cy="2520000"/>
          </a:xfrm>
          <a:prstGeom prst="rect">
            <a:avLst/>
          </a:prstGeom>
          <a:ln w="38160">
            <a:solidFill>
              <a:srgbClr val="000000"/>
            </a:solidFill>
            <a:custDash>
              <a:ds d="424000" sp="318000"/>
            </a:custDash>
            <a:round/>
          </a:ln>
        </p:spPr>
      </p:sp>
      <p:sp>
        <p:nvSpPr>
          <p:cNvPr id="772" name="CustomShape 5"/>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sp>
        <p:nvSpPr>
          <p:cNvPr id="773" name="CustomShape 6"/>
          <p:cNvSpPr/>
          <p:nvPr/>
        </p:nvSpPr>
        <p:spPr>
          <a:xfrm>
            <a:off x="2197800" y="4487400"/>
            <a:ext cx="573840" cy="287640"/>
          </a:xfrm>
          <a:prstGeom prst="rect">
            <a:avLst/>
          </a:prstGeom>
          <a:solidFill>
            <a:srgbClr val="558ed5"/>
          </a:solidFill>
          <a:ln w="25560">
            <a:solidFill>
              <a:srgbClr val="17375e"/>
            </a:solidFill>
            <a:round/>
          </a:ln>
        </p:spPr>
      </p:sp>
      <p:sp>
        <p:nvSpPr>
          <p:cNvPr id="774" name="CustomShape 7"/>
          <p:cNvSpPr/>
          <p:nvPr/>
        </p:nvSpPr>
        <p:spPr>
          <a:xfrm>
            <a:off x="277200" y="3629880"/>
            <a:ext cx="2090880" cy="612360"/>
          </a:xfrm>
          <a:prstGeom prst="wedgeRectCallout">
            <a:avLst>
              <a:gd fmla="val 8936" name="adj1"/>
              <a:gd fmla="val 1672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cxnSp>
        <p:nvCxnSpPr>
          <p:cNvPr id="775" name="Line 8"/>
          <p:cNvCxnSpPr/>
          <p:nvPr/>
        </p:nvCxnSpPr>
        <p:spPr>
          <xfrm>
            <a:off x="0" y="0"/>
            <a:ext cx="360" cy="360"/>
          </xfrm>
          <a:prstGeom prst="line">
            <a:avLst/>
          </a:prstGeom>
          <a:ln w="9360">
            <a:solidFill>
              <a:srgbClr val="ff0000"/>
            </a:solidFill>
            <a:round/>
            <a:tailEnd len="med" type="triangle" w="med"/>
          </a:ln>
        </p:spPr>
      </p:cxnSp>
      <p:sp>
        <p:nvSpPr>
          <p:cNvPr id="776" name="CustomShape 9"/>
          <p:cNvSpPr/>
          <p:nvPr/>
        </p:nvSpPr>
        <p:spPr>
          <a:xfrm>
            <a:off x="4070160" y="3590640"/>
            <a:ext cx="143640" cy="143640"/>
          </a:xfrm>
          <a:prstGeom prst="ellipse">
            <a:avLst/>
          </a:prstGeom>
          <a:solidFill>
            <a:srgbClr val="000000"/>
          </a:solidFill>
          <a:ln w="25560">
            <a:solidFill>
              <a:srgbClr val="000000"/>
            </a:solidFill>
            <a:round/>
          </a:ln>
        </p:spPr>
      </p:sp>
      <p:cxnSp>
        <p:nvCxnSpPr>
          <p:cNvPr id="777" name="Line 10"/>
          <p:cNvCxnSpPr/>
          <p:nvPr/>
        </p:nvCxnSpPr>
        <p:spPr>
          <xfrm>
            <a:off x="0" y="0"/>
            <a:ext cx="360" cy="360"/>
          </xfrm>
          <a:prstGeom prst="line">
            <a:avLst/>
          </a:prstGeom>
          <a:ln w="9360">
            <a:solidFill>
              <a:srgbClr val="ff0000"/>
            </a:solidFill>
            <a:round/>
            <a:tailEnd len="med" type="triangle" w="med"/>
          </a:ln>
        </p:spPr>
      </p:cxnSp>
      <p:sp>
        <p:nvSpPr>
          <p:cNvPr id="778" name="CustomShape 11"/>
          <p:cNvSpPr/>
          <p:nvPr/>
        </p:nvSpPr>
        <p:spPr>
          <a:xfrm>
            <a:off x="3116520" y="3562200"/>
            <a:ext cx="143640" cy="143640"/>
          </a:xfrm>
          <a:prstGeom prst="ellipse">
            <a:avLst/>
          </a:prstGeom>
          <a:solidFill>
            <a:srgbClr val="000000"/>
          </a:solidFill>
          <a:ln w="25560">
            <a:solidFill>
              <a:srgbClr val="000000"/>
            </a:solidFill>
            <a:round/>
          </a:ln>
        </p:spPr>
      </p:sp>
      <p:cxnSp>
        <p:nvCxnSpPr>
          <p:cNvPr id="779" name="Line 12"/>
          <p:cNvCxnSpPr/>
          <p:nvPr/>
        </p:nvCxnSpPr>
        <p:spPr>
          <xfrm>
            <a:off x="0" y="0"/>
            <a:ext cx="360" cy="360"/>
          </xfrm>
          <a:prstGeom prst="line">
            <a:avLst/>
          </a:prstGeom>
          <a:ln w="9360">
            <a:solidFill>
              <a:srgbClr val="ff0000"/>
            </a:solidFill>
            <a:round/>
            <a:tailEnd len="med" type="triangle" w="med"/>
          </a:ln>
        </p:spPr>
      </p:cxnSp>
      <p:sp>
        <p:nvSpPr>
          <p:cNvPr id="780" name="CustomShape 13"/>
          <p:cNvSpPr/>
          <p:nvPr/>
        </p:nvSpPr>
        <p:spPr>
          <a:xfrm>
            <a:off x="3211560" y="4227120"/>
            <a:ext cx="143640" cy="143640"/>
          </a:xfrm>
          <a:prstGeom prst="ellipse">
            <a:avLst/>
          </a:prstGeom>
          <a:solidFill>
            <a:srgbClr val="000000"/>
          </a:solidFill>
          <a:ln w="25560">
            <a:solidFill>
              <a:srgbClr val="000000"/>
            </a:solidFill>
            <a:round/>
          </a:ln>
        </p:spPr>
      </p:sp>
      <p:cxnSp>
        <p:nvCxnSpPr>
          <p:cNvPr id="781" name="Line 14"/>
          <p:cNvCxnSpPr/>
          <p:nvPr/>
        </p:nvCxnSpPr>
        <p:spPr>
          <xfrm>
            <a:off x="0" y="0"/>
            <a:ext cx="360" cy="360"/>
          </xfrm>
          <a:prstGeom prst="line">
            <a:avLst/>
          </a:prstGeom>
          <a:ln w="9360">
            <a:solidFill>
              <a:srgbClr val="ff0000"/>
            </a:solidFill>
            <a:round/>
            <a:tailEnd len="med" type="triangle" w="med"/>
          </a:ln>
        </p:spPr>
      </p:cxnSp>
      <p:sp>
        <p:nvSpPr>
          <p:cNvPr id="782" name="CustomShape 15"/>
          <p:cNvSpPr/>
          <p:nvPr/>
        </p:nvSpPr>
        <p:spPr>
          <a:xfrm>
            <a:off x="4524120" y="3933000"/>
            <a:ext cx="143640" cy="143640"/>
          </a:xfrm>
          <a:prstGeom prst="ellipse">
            <a:avLst/>
          </a:prstGeom>
          <a:solidFill>
            <a:srgbClr val="000000"/>
          </a:solidFill>
          <a:ln w="25560">
            <a:solidFill>
              <a:srgbClr val="000000"/>
            </a:solidFill>
            <a:round/>
          </a:ln>
        </p:spPr>
      </p:sp>
      <p:cxnSp>
        <p:nvCxnSpPr>
          <p:cNvPr id="783" name="Line 16"/>
          <p:cNvCxnSpPr/>
          <p:nvPr/>
        </p:nvCxnSpPr>
        <p:spPr>
          <xfrm>
            <a:off x="0" y="0"/>
            <a:ext cx="360" cy="360"/>
          </xfrm>
          <a:prstGeom prst="line">
            <a:avLst/>
          </a:prstGeom>
          <a:ln w="9360">
            <a:solidFill>
              <a:srgbClr val="ff0000"/>
            </a:solidFill>
            <a:round/>
            <a:tailEnd len="med" type="triangle" w="med"/>
          </a:ln>
        </p:spPr>
      </p:cxnSp>
      <p:sp>
        <p:nvSpPr>
          <p:cNvPr id="784" name="CustomShape 17"/>
          <p:cNvSpPr/>
          <p:nvPr/>
        </p:nvSpPr>
        <p:spPr>
          <a:xfrm>
            <a:off x="4581360" y="4509000"/>
            <a:ext cx="143640" cy="143640"/>
          </a:xfrm>
          <a:prstGeom prst="ellipse">
            <a:avLst/>
          </a:prstGeom>
          <a:solidFill>
            <a:srgbClr val="000000"/>
          </a:solidFill>
          <a:ln w="25560">
            <a:solidFill>
              <a:srgbClr val="000000"/>
            </a:solidFill>
            <a:round/>
          </a:ln>
        </p:spPr>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5" name="CustomShape 1"/>
          <p:cNvSpPr/>
          <p:nvPr/>
        </p:nvSpPr>
        <p:spPr>
          <a:xfrm>
            <a:off x="971640" y="1418400"/>
            <a:ext cx="7272360" cy="4746600"/>
          </a:xfrm>
          <a:prstGeom prst="rect">
            <a:avLst/>
          </a:prstGeom>
          <a:solidFill>
            <a:srgbClr val="ffffff"/>
          </a:solidFill>
          <a:ln w="57240">
            <a:solidFill>
              <a:srgbClr val="000000"/>
            </a:solidFill>
            <a:round/>
          </a:ln>
        </p:spPr>
      </p:sp>
      <p:sp>
        <p:nvSpPr>
          <p:cNvPr id="786" name="CustomShape 2"/>
          <p:cNvSpPr/>
          <p:nvPr/>
        </p:nvSpPr>
        <p:spPr>
          <a:xfrm>
            <a:off x="1187640" y="5261040"/>
            <a:ext cx="2079720" cy="612360"/>
          </a:xfrm>
          <a:prstGeom prst="wedgeRectCallout">
            <a:avLst>
              <a:gd fmla="val -11544" name="adj1"/>
              <a:gd fmla="val 18718" name="adj2"/>
            </a:avLst>
          </a:prstGeom>
          <a:ln w="25560">
            <a:solidFill>
              <a:srgbClr val="d9d9d9"/>
            </a:solidFill>
            <a:round/>
          </a:ln>
        </p:spPr>
        <p:txBody>
          <a:bodyPr anchor="ctr" bIns="45000" lIns="90000" rIns="90000" tIns="45000"/>
          <a:p>
            <a:pPr algn="ctr"/>
            <a:r>
              <a:rPr lang="en-US" sz="2400">
                <a:solidFill>
                  <a:srgbClr val="d9d9d9"/>
                </a:solidFill>
                <a:latin typeface="Calibri"/>
              </a:rPr>
              <a:t>Search space</a:t>
            </a:r>
            <a:endParaRPr/>
          </a:p>
        </p:txBody>
      </p:sp>
      <p:sp>
        <p:nvSpPr>
          <p:cNvPr id="787" name="TextShape 3"/>
          <p:cNvSpPr txBox="1"/>
          <p:nvPr/>
        </p:nvSpPr>
        <p:spPr>
          <a:xfrm>
            <a:off x="457200" y="274680"/>
            <a:ext cx="8229240" cy="1142640"/>
          </a:xfrm>
          <a:prstGeom prst="rect">
            <a:avLst/>
          </a:prstGeom>
        </p:spPr>
        <p:txBody>
          <a:bodyPr anchor="ctr"/>
          <a:p>
            <a:pPr algn="ctr"/>
            <a:r>
              <a:rPr lang="pt-BR" sz="4400">
                <a:solidFill>
                  <a:srgbClr val="000000"/>
                </a:solidFill>
                <a:latin typeface="Calibri"/>
              </a:rPr>
              <a:t>Our combination: IS + </a:t>
            </a:r>
            <a:r>
              <a:rPr lang="pt-BR" sz="4400" u="sng">
                <a:solidFill>
                  <a:srgbClr val="000000"/>
                </a:solidFill>
                <a:latin typeface="Calibri"/>
              </a:rPr>
              <a:t>PSO</a:t>
            </a:r>
            <a:endParaRPr/>
          </a:p>
        </p:txBody>
      </p:sp>
      <p:pic>
        <p:nvPicPr>
          <p:cNvPr descr="" id="788" name="Picture 10"/>
          <p:cNvPicPr/>
          <p:nvPr/>
        </p:nvPicPr>
        <p:blipFill>
          <a:blip r:embed="rId1"/>
          <a:stretch>
            <a:fillRect/>
          </a:stretch>
        </p:blipFill>
        <p:spPr>
          <a:xfrm>
            <a:off x="1691640" y="4749840"/>
            <a:ext cx="375840" cy="280440"/>
          </a:xfrm>
          <a:prstGeom prst="rect">
            <a:avLst/>
          </a:prstGeom>
        </p:spPr>
      </p:pic>
      <p:sp>
        <p:nvSpPr>
          <p:cNvPr id="789" name="CustomShape 4"/>
          <p:cNvSpPr/>
          <p:nvPr/>
        </p:nvSpPr>
        <p:spPr>
          <a:xfrm>
            <a:off x="2483640" y="2565000"/>
            <a:ext cx="3697560" cy="2520000"/>
          </a:xfrm>
          <a:prstGeom prst="rect">
            <a:avLst/>
          </a:prstGeom>
          <a:ln w="38160">
            <a:solidFill>
              <a:srgbClr val="000000"/>
            </a:solidFill>
            <a:custDash>
              <a:ds d="424000" sp="318000"/>
            </a:custDash>
            <a:round/>
          </a:ln>
        </p:spPr>
      </p:sp>
      <p:sp>
        <p:nvSpPr>
          <p:cNvPr id="790" name="CustomShape 5"/>
          <p:cNvSpPr/>
          <p:nvPr/>
        </p:nvSpPr>
        <p:spPr>
          <a:xfrm>
            <a:off x="5217120" y="1556640"/>
            <a:ext cx="3516480" cy="612360"/>
          </a:xfrm>
          <a:prstGeom prst="wedgeRectCallout">
            <a:avLst>
              <a:gd fmla="val -9211" name="adj1"/>
              <a:gd fmla="val 21764"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Space denoted by intervals</a:t>
            </a:r>
            <a:endParaRPr/>
          </a:p>
        </p:txBody>
      </p:sp>
      <p:sp>
        <p:nvSpPr>
          <p:cNvPr id="791" name="CustomShape 6"/>
          <p:cNvSpPr/>
          <p:nvPr/>
        </p:nvSpPr>
        <p:spPr>
          <a:xfrm>
            <a:off x="2197800" y="4487400"/>
            <a:ext cx="573840" cy="287640"/>
          </a:xfrm>
          <a:prstGeom prst="rect">
            <a:avLst/>
          </a:prstGeom>
          <a:solidFill>
            <a:srgbClr val="558ed5"/>
          </a:solidFill>
          <a:ln w="25560">
            <a:solidFill>
              <a:srgbClr val="17375e"/>
            </a:solidFill>
            <a:round/>
          </a:ln>
        </p:spPr>
      </p:sp>
      <p:sp>
        <p:nvSpPr>
          <p:cNvPr id="792" name="CustomShape 7"/>
          <p:cNvSpPr/>
          <p:nvPr/>
        </p:nvSpPr>
        <p:spPr>
          <a:xfrm>
            <a:off x="277200" y="3629880"/>
            <a:ext cx="2090880" cy="612360"/>
          </a:xfrm>
          <a:prstGeom prst="wedgeRectCallout">
            <a:avLst>
              <a:gd fmla="val 8936" name="adj1"/>
              <a:gd fmla="val 16727" name="adj2"/>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Solution space</a:t>
            </a:r>
            <a:endParaRPr/>
          </a:p>
        </p:txBody>
      </p:sp>
      <p:cxnSp>
        <p:nvCxnSpPr>
          <p:cNvPr id="793" name="Line 8"/>
          <p:cNvCxnSpPr/>
          <p:nvPr/>
        </p:nvCxnSpPr>
        <p:spPr>
          <xfrm>
            <a:off x="0" y="0"/>
            <a:ext cx="360" cy="360"/>
          </xfrm>
          <a:prstGeom prst="line">
            <a:avLst/>
          </a:prstGeom>
          <a:ln w="9360">
            <a:solidFill>
              <a:srgbClr val="ff0000"/>
            </a:solidFill>
            <a:round/>
            <a:tailEnd len="med" type="triangle" w="med"/>
          </a:ln>
        </p:spPr>
      </p:cxnSp>
      <p:sp>
        <p:nvSpPr>
          <p:cNvPr id="794" name="CustomShape 9"/>
          <p:cNvSpPr/>
          <p:nvPr/>
        </p:nvSpPr>
        <p:spPr>
          <a:xfrm>
            <a:off x="3422160" y="3806640"/>
            <a:ext cx="143640" cy="143640"/>
          </a:xfrm>
          <a:prstGeom prst="ellipse">
            <a:avLst/>
          </a:prstGeom>
          <a:solidFill>
            <a:srgbClr val="000000"/>
          </a:solidFill>
          <a:ln w="25560">
            <a:solidFill>
              <a:srgbClr val="000000"/>
            </a:solidFill>
            <a:round/>
          </a:ln>
        </p:spPr>
      </p:sp>
      <p:cxnSp>
        <p:nvCxnSpPr>
          <p:cNvPr id="795" name="Line 10"/>
          <p:cNvCxnSpPr/>
          <p:nvPr/>
        </p:nvCxnSpPr>
        <p:spPr>
          <xfrm>
            <a:off x="0" y="0"/>
            <a:ext cx="360" cy="360"/>
          </xfrm>
          <a:prstGeom prst="line">
            <a:avLst/>
          </a:prstGeom>
          <a:ln w="9360">
            <a:solidFill>
              <a:srgbClr val="ff0000"/>
            </a:solidFill>
            <a:round/>
            <a:tailEnd len="med" type="triangle" w="med"/>
          </a:ln>
        </p:spPr>
      </p:cxnSp>
      <p:sp>
        <p:nvSpPr>
          <p:cNvPr id="796" name="CustomShape 11"/>
          <p:cNvSpPr/>
          <p:nvPr/>
        </p:nvSpPr>
        <p:spPr>
          <a:xfrm>
            <a:off x="2684520" y="4066200"/>
            <a:ext cx="143640" cy="143640"/>
          </a:xfrm>
          <a:prstGeom prst="ellipse">
            <a:avLst/>
          </a:prstGeom>
          <a:solidFill>
            <a:srgbClr val="000000"/>
          </a:solidFill>
          <a:ln w="25560">
            <a:solidFill>
              <a:srgbClr val="000000"/>
            </a:solidFill>
            <a:round/>
          </a:ln>
        </p:spPr>
      </p:sp>
      <p:cxnSp>
        <p:nvCxnSpPr>
          <p:cNvPr id="797" name="Line 12"/>
          <p:cNvCxnSpPr/>
          <p:nvPr/>
        </p:nvCxnSpPr>
        <p:spPr>
          <xfrm>
            <a:off x="0" y="0"/>
            <a:ext cx="360" cy="360"/>
          </xfrm>
          <a:prstGeom prst="line">
            <a:avLst/>
          </a:prstGeom>
          <a:ln w="9360">
            <a:solidFill>
              <a:srgbClr val="ff0000"/>
            </a:solidFill>
            <a:round/>
            <a:tailEnd len="med" type="triangle" w="med"/>
          </a:ln>
        </p:spPr>
      </p:cxnSp>
      <p:sp>
        <p:nvSpPr>
          <p:cNvPr id="798" name="CustomShape 13"/>
          <p:cNvSpPr/>
          <p:nvPr/>
        </p:nvSpPr>
        <p:spPr>
          <a:xfrm>
            <a:off x="2419560" y="4515120"/>
            <a:ext cx="143640" cy="143640"/>
          </a:xfrm>
          <a:prstGeom prst="ellipse">
            <a:avLst/>
          </a:prstGeom>
          <a:solidFill>
            <a:srgbClr val="000000"/>
          </a:solidFill>
          <a:ln w="25560">
            <a:solidFill>
              <a:srgbClr val="000000"/>
            </a:solidFill>
            <a:round/>
          </a:ln>
        </p:spPr>
      </p:sp>
      <p:cxnSp>
        <p:nvCxnSpPr>
          <p:cNvPr id="799" name="Line 14"/>
          <p:cNvCxnSpPr/>
          <p:nvPr/>
        </p:nvCxnSpPr>
        <p:spPr>
          <xfrm>
            <a:off x="0" y="0"/>
            <a:ext cx="360" cy="360"/>
          </xfrm>
          <a:prstGeom prst="line">
            <a:avLst/>
          </a:prstGeom>
          <a:ln w="9360">
            <a:solidFill>
              <a:srgbClr val="ff0000"/>
            </a:solidFill>
            <a:round/>
            <a:tailEnd len="med" type="triangle" w="med"/>
          </a:ln>
        </p:spPr>
      </p:cxnSp>
      <p:sp>
        <p:nvSpPr>
          <p:cNvPr id="800" name="CustomShape 15"/>
          <p:cNvSpPr/>
          <p:nvPr/>
        </p:nvSpPr>
        <p:spPr>
          <a:xfrm>
            <a:off x="3587760" y="4149000"/>
            <a:ext cx="143640" cy="143640"/>
          </a:xfrm>
          <a:prstGeom prst="ellipse">
            <a:avLst/>
          </a:prstGeom>
          <a:solidFill>
            <a:srgbClr val="000000"/>
          </a:solidFill>
          <a:ln w="25560">
            <a:solidFill>
              <a:srgbClr val="000000"/>
            </a:solidFill>
            <a:round/>
          </a:ln>
        </p:spPr>
      </p:sp>
      <p:cxnSp>
        <p:nvCxnSpPr>
          <p:cNvPr id="801" name="Line 16"/>
          <p:cNvCxnSpPr/>
          <p:nvPr/>
        </p:nvCxnSpPr>
        <p:spPr>
          <xfrm>
            <a:off x="0" y="0"/>
            <a:ext cx="360" cy="360"/>
          </xfrm>
          <a:prstGeom prst="line">
            <a:avLst/>
          </a:prstGeom>
          <a:ln w="9360">
            <a:solidFill>
              <a:srgbClr val="ff0000"/>
            </a:solidFill>
            <a:round/>
            <a:tailEnd len="med" type="triangle" w="med"/>
          </a:ln>
        </p:spPr>
      </p:cxnSp>
      <p:sp>
        <p:nvSpPr>
          <p:cNvPr id="802" name="CustomShape 17"/>
          <p:cNvSpPr/>
          <p:nvPr/>
        </p:nvSpPr>
        <p:spPr>
          <a:xfrm>
            <a:off x="3645360" y="4725000"/>
            <a:ext cx="143640" cy="143640"/>
          </a:xfrm>
          <a:prstGeom prst="ellipse">
            <a:avLst/>
          </a:prstGeom>
          <a:solidFill>
            <a:srgbClr val="000000"/>
          </a:solidFill>
          <a:ln w="25560">
            <a:solidFill>
              <a:srgbClr val="000000"/>
            </a:solidFill>
            <a:round/>
          </a:ln>
        </p:spPr>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6516360" y="1383840"/>
            <a:ext cx="2131920" cy="2044800"/>
          </a:xfrm>
          <a:prstGeom prst="ellipse">
            <a:avLst/>
          </a:prstGeom>
          <a:ln w="25560">
            <a:solidFill>
              <a:srgbClr val="000000"/>
            </a:solidFill>
            <a:round/>
          </a:ln>
        </p:spPr>
      </p:sp>
      <p:sp>
        <p:nvSpPr>
          <p:cNvPr id="131" name="CustomShape 2"/>
          <p:cNvSpPr/>
          <p:nvPr/>
        </p:nvSpPr>
        <p:spPr>
          <a:xfrm>
            <a:off x="6743160" y="1851840"/>
            <a:ext cx="966960" cy="364680"/>
          </a:xfrm>
          <a:prstGeom prst="rect">
            <a:avLst/>
          </a:prstGeom>
        </p:spPr>
        <p:txBody>
          <a:bodyPr bIns="45000" lIns="90000" rIns="90000" tIns="45000" wrap="none"/>
          <a:p>
            <a:r>
              <a:rPr b="1" lang="en-US">
                <a:solidFill>
                  <a:srgbClr val="808080"/>
                </a:solidFill>
              </a:rPr>
              <a:t>SCP’12</a:t>
            </a:r>
            <a:endParaRPr/>
          </a:p>
        </p:txBody>
      </p:sp>
      <p:sp>
        <p:nvSpPr>
          <p:cNvPr id="132" name="CustomShape 3"/>
          <p:cNvSpPr/>
          <p:nvPr/>
        </p:nvSpPr>
        <p:spPr>
          <a:xfrm>
            <a:off x="7724520" y="2067840"/>
            <a:ext cx="814680" cy="364680"/>
          </a:xfrm>
          <a:prstGeom prst="rect">
            <a:avLst/>
          </a:prstGeom>
        </p:spPr>
        <p:txBody>
          <a:bodyPr bIns="45000" lIns="90000" rIns="90000" tIns="45000" wrap="none"/>
          <a:p>
            <a:r>
              <a:rPr b="1" lang="en-US"/>
              <a:t>CC’11</a:t>
            </a:r>
            <a:endParaRPr/>
          </a:p>
        </p:txBody>
      </p:sp>
      <p:sp>
        <p:nvSpPr>
          <p:cNvPr id="133" name="CustomShape 4"/>
          <p:cNvSpPr/>
          <p:nvPr/>
        </p:nvSpPr>
        <p:spPr>
          <a:xfrm>
            <a:off x="6882120" y="2572200"/>
            <a:ext cx="1247400" cy="364680"/>
          </a:xfrm>
          <a:prstGeom prst="rect">
            <a:avLst/>
          </a:prstGeom>
        </p:spPr>
        <p:txBody>
          <a:bodyPr bIns="45000" lIns="90000" rIns="90000" tIns="45000" wrap="none"/>
          <a:p>
            <a:r>
              <a:rPr b="1" lang="en-US"/>
              <a:t>CbSoft’10</a:t>
            </a:r>
            <a:endParaRPr/>
          </a:p>
        </p:txBody>
      </p:sp>
      <p:sp>
        <p:nvSpPr>
          <p:cNvPr id="134" name="CustomShape 5"/>
          <p:cNvSpPr/>
          <p:nvPr/>
        </p:nvSpPr>
        <p:spPr>
          <a:xfrm>
            <a:off x="4966920" y="4235040"/>
            <a:ext cx="2435760" cy="2577960"/>
          </a:xfrm>
          <a:prstGeom prst="ellipse">
            <a:avLst/>
          </a:prstGeom>
          <a:ln w="25560">
            <a:solidFill>
              <a:srgbClr val="000000"/>
            </a:solidFill>
            <a:round/>
          </a:ln>
        </p:spPr>
      </p:sp>
      <p:sp>
        <p:nvSpPr>
          <p:cNvPr id="135" name="CustomShape 6"/>
          <p:cNvSpPr/>
          <p:nvPr/>
        </p:nvSpPr>
        <p:spPr>
          <a:xfrm>
            <a:off x="6085440" y="5459400"/>
            <a:ext cx="1158840" cy="364680"/>
          </a:xfrm>
          <a:prstGeom prst="rect">
            <a:avLst/>
          </a:prstGeom>
        </p:spPr>
        <p:txBody>
          <a:bodyPr bIns="45000" lIns="90000" rIns="90000" tIns="45000"/>
          <a:p>
            <a:r>
              <a:rPr b="1" lang="en-US"/>
              <a:t>CAV’05</a:t>
            </a:r>
            <a:endParaRPr/>
          </a:p>
        </p:txBody>
      </p:sp>
      <p:sp>
        <p:nvSpPr>
          <p:cNvPr id="136" name="CustomShape 7"/>
          <p:cNvSpPr/>
          <p:nvPr/>
        </p:nvSpPr>
        <p:spPr>
          <a:xfrm>
            <a:off x="4972320" y="4882320"/>
            <a:ext cx="1199520" cy="639000"/>
          </a:xfrm>
          <a:prstGeom prst="rect">
            <a:avLst/>
          </a:prstGeom>
        </p:spPr>
        <p:txBody>
          <a:bodyPr bIns="45000" lIns="90000" rIns="90000" tIns="45000"/>
          <a:p>
            <a:r>
              <a:rPr b="1" lang="en-US"/>
              <a:t>WODA’05</a:t>
            </a:r>
            <a:endParaRPr/>
          </a:p>
        </p:txBody>
      </p:sp>
      <p:sp>
        <p:nvSpPr>
          <p:cNvPr id="137" name="CustomShape 8"/>
          <p:cNvSpPr/>
          <p:nvPr/>
        </p:nvSpPr>
        <p:spPr>
          <a:xfrm>
            <a:off x="6235200" y="4689720"/>
            <a:ext cx="1216800" cy="364680"/>
          </a:xfrm>
          <a:prstGeom prst="rect">
            <a:avLst/>
          </a:prstGeom>
        </p:spPr>
        <p:txBody>
          <a:bodyPr bIns="45000" lIns="90000" rIns="90000" tIns="45000"/>
          <a:p>
            <a:r>
              <a:rPr b="1" lang="en-US"/>
              <a:t>RV’05</a:t>
            </a:r>
            <a:endParaRPr/>
          </a:p>
        </p:txBody>
      </p:sp>
      <p:sp>
        <p:nvSpPr>
          <p:cNvPr id="138" name="CustomShape 9"/>
          <p:cNvSpPr/>
          <p:nvPr/>
        </p:nvSpPr>
        <p:spPr>
          <a:xfrm>
            <a:off x="5429880" y="6044760"/>
            <a:ext cx="1209600" cy="364680"/>
          </a:xfrm>
          <a:prstGeom prst="rect">
            <a:avLst/>
          </a:prstGeom>
        </p:spPr>
        <p:txBody>
          <a:bodyPr bIns="45000" lIns="90000" rIns="90000" tIns="45000" wrap="none"/>
          <a:p>
            <a:r>
              <a:rPr b="1" lang="en-US"/>
              <a:t>ICFEM’04</a:t>
            </a:r>
            <a:endParaRPr/>
          </a:p>
        </p:txBody>
      </p:sp>
      <p:sp>
        <p:nvSpPr>
          <p:cNvPr id="139" name="CustomShape 10"/>
          <p:cNvSpPr/>
          <p:nvPr/>
        </p:nvSpPr>
        <p:spPr>
          <a:xfrm>
            <a:off x="1268280" y="3199680"/>
            <a:ext cx="3538080" cy="3314520"/>
          </a:xfrm>
          <a:prstGeom prst="ellipse">
            <a:avLst/>
          </a:prstGeom>
          <a:ln w="25560">
            <a:solidFill>
              <a:srgbClr val="000000"/>
            </a:solidFill>
            <a:round/>
          </a:ln>
        </p:spPr>
      </p:sp>
      <p:sp>
        <p:nvSpPr>
          <p:cNvPr id="140" name="CustomShape 11"/>
          <p:cNvSpPr/>
          <p:nvPr/>
        </p:nvSpPr>
        <p:spPr>
          <a:xfrm>
            <a:off x="3384720" y="4973040"/>
            <a:ext cx="1240200" cy="364680"/>
          </a:xfrm>
          <a:prstGeom prst="rect">
            <a:avLst/>
          </a:prstGeom>
        </p:spPr>
        <p:txBody>
          <a:bodyPr bIns="45000" lIns="90000" rIns="90000" tIns="45000"/>
          <a:p>
            <a:r>
              <a:rPr b="1" lang="en-US"/>
              <a:t>ICFEM’06</a:t>
            </a:r>
            <a:endParaRPr/>
          </a:p>
        </p:txBody>
      </p:sp>
      <p:sp>
        <p:nvSpPr>
          <p:cNvPr id="141" name="CustomShape 12"/>
          <p:cNvSpPr/>
          <p:nvPr/>
        </p:nvSpPr>
        <p:spPr>
          <a:xfrm>
            <a:off x="3005640" y="3994560"/>
            <a:ext cx="1157400" cy="364680"/>
          </a:xfrm>
          <a:prstGeom prst="rect">
            <a:avLst/>
          </a:prstGeom>
        </p:spPr>
        <p:txBody>
          <a:bodyPr bIns="45000" lIns="90000" rIns="90000" tIns="45000"/>
          <a:p>
            <a:r>
              <a:rPr b="1" lang="en-US"/>
              <a:t>ISSTA’07</a:t>
            </a:r>
            <a:endParaRPr/>
          </a:p>
        </p:txBody>
      </p:sp>
      <p:sp>
        <p:nvSpPr>
          <p:cNvPr id="142" name="CustomShape 13"/>
          <p:cNvSpPr/>
          <p:nvPr/>
        </p:nvSpPr>
        <p:spPr>
          <a:xfrm>
            <a:off x="1581480" y="4145400"/>
            <a:ext cx="1301760" cy="364680"/>
          </a:xfrm>
          <a:prstGeom prst="rect">
            <a:avLst/>
          </a:prstGeom>
        </p:spPr>
        <p:txBody>
          <a:bodyPr bIns="45000" lIns="90000" rIns="90000" tIns="45000"/>
          <a:p>
            <a:r>
              <a:rPr b="1" lang="en-US"/>
              <a:t>TSE’08</a:t>
            </a:r>
            <a:endParaRPr/>
          </a:p>
        </p:txBody>
      </p:sp>
      <p:sp>
        <p:nvSpPr>
          <p:cNvPr id="143" name="CustomShape 14"/>
          <p:cNvSpPr/>
          <p:nvPr/>
        </p:nvSpPr>
        <p:spPr>
          <a:xfrm>
            <a:off x="1773720" y="5403240"/>
            <a:ext cx="1904400" cy="364680"/>
          </a:xfrm>
          <a:prstGeom prst="rect">
            <a:avLst/>
          </a:prstGeom>
        </p:spPr>
        <p:txBody>
          <a:bodyPr bIns="45000" lIns="90000" rIns="90000" tIns="45000" wrap="none"/>
          <a:p>
            <a:r>
              <a:rPr b="1" lang="en-US"/>
              <a:t>SIMULATION’10</a:t>
            </a:r>
            <a:endParaRPr/>
          </a:p>
        </p:txBody>
      </p:sp>
      <p:sp>
        <p:nvSpPr>
          <p:cNvPr id="144" name="CustomShape 15"/>
          <p:cNvSpPr/>
          <p:nvPr/>
        </p:nvSpPr>
        <p:spPr>
          <a:xfrm>
            <a:off x="2764440" y="5816520"/>
            <a:ext cx="1183680" cy="364680"/>
          </a:xfrm>
          <a:prstGeom prst="rect">
            <a:avLst/>
          </a:prstGeom>
        </p:spPr>
        <p:txBody>
          <a:bodyPr bIns="45000" lIns="90000" rIns="90000" tIns="45000" wrap="none"/>
          <a:p>
            <a:r>
              <a:rPr b="1" lang="en-US">
                <a:solidFill>
                  <a:srgbClr val="808080"/>
                </a:solidFill>
              </a:rPr>
              <a:t>ISSRE’12</a:t>
            </a:r>
            <a:endParaRPr/>
          </a:p>
        </p:txBody>
      </p:sp>
      <p:sp>
        <p:nvSpPr>
          <p:cNvPr id="145" name="CustomShape 16"/>
          <p:cNvSpPr/>
          <p:nvPr/>
        </p:nvSpPr>
        <p:spPr>
          <a:xfrm>
            <a:off x="3546720" y="4424760"/>
            <a:ext cx="1043640" cy="364680"/>
          </a:xfrm>
          <a:prstGeom prst="rect">
            <a:avLst/>
          </a:prstGeom>
        </p:spPr>
        <p:txBody>
          <a:bodyPr bIns="45000" lIns="90000" rIns="90000" tIns="45000"/>
          <a:p>
            <a:r>
              <a:rPr b="1" lang="en-US"/>
              <a:t>ICSE’08</a:t>
            </a:r>
            <a:endParaRPr/>
          </a:p>
        </p:txBody>
      </p:sp>
      <p:sp>
        <p:nvSpPr>
          <p:cNvPr id="146" name="CustomShape 17"/>
          <p:cNvSpPr/>
          <p:nvPr/>
        </p:nvSpPr>
        <p:spPr>
          <a:xfrm>
            <a:off x="4530600" y="2843640"/>
            <a:ext cx="1081440" cy="364680"/>
          </a:xfrm>
          <a:prstGeom prst="rect">
            <a:avLst/>
          </a:prstGeom>
        </p:spPr>
        <p:txBody>
          <a:bodyPr bIns="45000" lIns="90000" rIns="90000" tIns="45000" wrap="none"/>
          <a:p>
            <a:r>
              <a:rPr b="1" lang="en-US">
                <a:solidFill>
                  <a:srgbClr val="808080"/>
                </a:solidFill>
                <a:latin typeface="Calibri"/>
              </a:rPr>
              <a:t>ASE’12</a:t>
            </a:r>
            <a:endParaRPr/>
          </a:p>
        </p:txBody>
      </p:sp>
      <p:sp>
        <p:nvSpPr>
          <p:cNvPr id="147" name="CustomShape 18"/>
          <p:cNvSpPr/>
          <p:nvPr/>
        </p:nvSpPr>
        <p:spPr>
          <a:xfrm>
            <a:off x="871560" y="1317240"/>
            <a:ext cx="2980080" cy="2759400"/>
          </a:xfrm>
          <a:prstGeom prst="ellipse">
            <a:avLst/>
          </a:prstGeom>
          <a:ln w="25560">
            <a:solidFill>
              <a:srgbClr val="000000"/>
            </a:solidFill>
            <a:round/>
          </a:ln>
        </p:spPr>
      </p:sp>
      <p:sp>
        <p:nvSpPr>
          <p:cNvPr id="148" name="CustomShape 19"/>
          <p:cNvSpPr/>
          <p:nvPr/>
        </p:nvSpPr>
        <p:spPr>
          <a:xfrm>
            <a:off x="2540880" y="2281680"/>
            <a:ext cx="992880" cy="364680"/>
          </a:xfrm>
          <a:prstGeom prst="rect">
            <a:avLst/>
          </a:prstGeom>
        </p:spPr>
        <p:txBody>
          <a:bodyPr bIns="45000" lIns="90000" rIns="90000" tIns="45000" wrap="none"/>
          <a:p>
            <a:r>
              <a:rPr b="1" lang="en-US"/>
              <a:t>NFM’09</a:t>
            </a:r>
            <a:endParaRPr/>
          </a:p>
        </p:txBody>
      </p:sp>
      <p:sp>
        <p:nvSpPr>
          <p:cNvPr id="149" name="CustomShape 20"/>
          <p:cNvSpPr/>
          <p:nvPr/>
        </p:nvSpPr>
        <p:spPr>
          <a:xfrm>
            <a:off x="1200240" y="2760840"/>
            <a:ext cx="1018800" cy="364680"/>
          </a:xfrm>
          <a:prstGeom prst="rect">
            <a:avLst/>
          </a:prstGeom>
        </p:spPr>
        <p:txBody>
          <a:bodyPr bIns="45000" lIns="90000" rIns="90000" tIns="45000" wrap="none"/>
          <a:p>
            <a:r>
              <a:rPr b="1" lang="en-US"/>
              <a:t>ISSE’10</a:t>
            </a:r>
            <a:endParaRPr/>
          </a:p>
        </p:txBody>
      </p:sp>
      <p:sp>
        <p:nvSpPr>
          <p:cNvPr id="150" name="CustomShape 21"/>
          <p:cNvSpPr/>
          <p:nvPr/>
        </p:nvSpPr>
        <p:spPr>
          <a:xfrm>
            <a:off x="1257840" y="2001600"/>
            <a:ext cx="981000" cy="364680"/>
          </a:xfrm>
          <a:prstGeom prst="rect">
            <a:avLst/>
          </a:prstGeom>
        </p:spPr>
        <p:txBody>
          <a:bodyPr bIns="45000" lIns="90000" rIns="90000" tIns="45000" wrap="none"/>
          <a:p>
            <a:r>
              <a:rPr b="1" lang="en-US"/>
              <a:t>NFM’11</a:t>
            </a:r>
            <a:endParaRPr/>
          </a:p>
        </p:txBody>
      </p:sp>
      <p:sp>
        <p:nvSpPr>
          <p:cNvPr id="151" name="CustomShape 22"/>
          <p:cNvSpPr/>
          <p:nvPr/>
        </p:nvSpPr>
        <p:spPr>
          <a:xfrm>
            <a:off x="2631960" y="2781360"/>
            <a:ext cx="1018800" cy="364680"/>
          </a:xfrm>
          <a:prstGeom prst="rect">
            <a:avLst/>
          </a:prstGeom>
        </p:spPr>
        <p:txBody>
          <a:bodyPr bIns="45000" lIns="90000" rIns="90000" tIns="45000" wrap="none"/>
          <a:p>
            <a:r>
              <a:rPr b="1" lang="en-US"/>
              <a:t>ICST’12</a:t>
            </a:r>
            <a:endParaRPr/>
          </a:p>
        </p:txBody>
      </p:sp>
      <p:sp>
        <p:nvSpPr>
          <p:cNvPr id="152" name="CustomShape 23"/>
          <p:cNvSpPr/>
          <p:nvPr/>
        </p:nvSpPr>
        <p:spPr>
          <a:xfrm>
            <a:off x="2060280" y="3499560"/>
            <a:ext cx="1081440" cy="364680"/>
          </a:xfrm>
          <a:prstGeom prst="rect">
            <a:avLst/>
          </a:prstGeom>
        </p:spPr>
        <p:txBody>
          <a:bodyPr bIns="45000" lIns="90000" rIns="90000" tIns="45000" wrap="none"/>
          <a:p>
            <a:r>
              <a:rPr b="1" lang="en-US">
                <a:solidFill>
                  <a:srgbClr val="000000"/>
                </a:solidFill>
                <a:latin typeface="Calibri"/>
              </a:rPr>
              <a:t>ASE’06</a:t>
            </a:r>
            <a:endParaRPr/>
          </a:p>
        </p:txBody>
      </p:sp>
      <p:sp>
        <p:nvSpPr>
          <p:cNvPr id="153" name="CustomShape 24"/>
          <p:cNvSpPr/>
          <p:nvPr/>
        </p:nvSpPr>
        <p:spPr>
          <a:xfrm>
            <a:off x="109080" y="950760"/>
            <a:ext cx="6218280" cy="5646240"/>
          </a:xfrm>
          <a:prstGeom prst="ellipse">
            <a:avLst/>
          </a:prstGeom>
          <a:ln w="25560">
            <a:solidFill>
              <a:srgbClr val="000000"/>
            </a:solidFill>
            <a:round/>
          </a:ln>
        </p:spPr>
      </p:sp>
      <p:sp>
        <p:nvSpPr>
          <p:cNvPr id="154" name="CustomShape 25"/>
          <p:cNvSpPr/>
          <p:nvPr/>
        </p:nvSpPr>
        <p:spPr>
          <a:xfrm>
            <a:off x="1388160" y="724680"/>
            <a:ext cx="3644640" cy="45612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SOFTWARE TESTING</a:t>
            </a:r>
            <a:endParaRPr/>
          </a:p>
        </p:txBody>
      </p:sp>
      <p:sp>
        <p:nvSpPr>
          <p:cNvPr id="155" name="CustomShape 26"/>
          <p:cNvSpPr/>
          <p:nvPr/>
        </p:nvSpPr>
        <p:spPr>
          <a:xfrm>
            <a:off x="6187320" y="1275840"/>
            <a:ext cx="3091680" cy="45612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STATIC ANALYSIS</a:t>
            </a:r>
            <a:endParaRPr/>
          </a:p>
        </p:txBody>
      </p:sp>
      <p:sp>
        <p:nvSpPr>
          <p:cNvPr id="156" name="CustomShape 27"/>
          <p:cNvSpPr/>
          <p:nvPr/>
        </p:nvSpPr>
        <p:spPr>
          <a:xfrm>
            <a:off x="6617880" y="4688640"/>
            <a:ext cx="2564280" cy="82188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RUNTIME </a:t>
            </a:r>
            <a:endParaRPr/>
          </a:p>
          <a:p>
            <a:r>
              <a:rPr b="1" lang="en-US" sz="2400">
                <a:solidFill>
                  <a:srgbClr val="0070c0"/>
                </a:solidFill>
                <a:latin typeface="Calibri"/>
              </a:rPr>
              <a:t>VERIFICATION</a:t>
            </a:r>
            <a:endParaRPr/>
          </a:p>
        </p:txBody>
      </p:sp>
      <p:sp>
        <p:nvSpPr>
          <p:cNvPr id="157" name="CustomShape 28"/>
          <p:cNvSpPr/>
          <p:nvPr/>
        </p:nvSpPr>
        <p:spPr>
          <a:xfrm>
            <a:off x="8280" y="12960"/>
            <a:ext cx="5355360" cy="1142640"/>
          </a:xfrm>
          <a:prstGeom prst="rect">
            <a:avLst/>
          </a:prstGeom>
        </p:spPr>
        <p:txBody>
          <a:bodyPr bIns="45000" lIns="90000" rIns="90000" tIns="45000"/>
          <a:p>
            <a:r>
              <a:rPr lang="en-US" sz="4400">
                <a:solidFill>
                  <a:srgbClr val="000000"/>
                </a:solidFill>
                <a:latin typeface="Calibri"/>
              </a:rPr>
              <a:t>Overview of My Work</a:t>
            </a:r>
            <a:endParaRPr/>
          </a:p>
        </p:txBody>
      </p:sp>
      <p:sp>
        <p:nvSpPr>
          <p:cNvPr id="158" name="CustomShape 29"/>
          <p:cNvSpPr/>
          <p:nvPr/>
        </p:nvSpPr>
        <p:spPr>
          <a:xfrm>
            <a:off x="4700880" y="3694320"/>
            <a:ext cx="1325880" cy="639000"/>
          </a:xfrm>
          <a:prstGeom prst="rect">
            <a:avLst/>
          </a:prstGeom>
        </p:spPr>
        <p:txBody>
          <a:bodyPr bIns="45000" lIns="90000" rIns="90000" tIns="45000"/>
          <a:p>
            <a:r>
              <a:rPr b="1" lang="en-US">
                <a:solidFill>
                  <a:srgbClr val="000000"/>
                </a:solidFill>
                <a:latin typeface="Calibri"/>
              </a:rPr>
              <a:t>HotDep’07</a:t>
            </a:r>
            <a:endParaRPr/>
          </a:p>
        </p:txBody>
      </p:sp>
      <p:sp>
        <p:nvSpPr>
          <p:cNvPr id="159" name="CustomShape 30"/>
          <p:cNvSpPr/>
          <p:nvPr/>
        </p:nvSpPr>
        <p:spPr>
          <a:xfrm>
            <a:off x="251640" y="4005000"/>
            <a:ext cx="1325880" cy="364680"/>
          </a:xfrm>
          <a:prstGeom prst="rect">
            <a:avLst/>
          </a:prstGeom>
        </p:spPr>
        <p:txBody>
          <a:bodyPr bIns="45000" lIns="90000" rIns="90000" tIns="45000"/>
          <a:p>
            <a:r>
              <a:rPr b="1" lang="en-US">
                <a:solidFill>
                  <a:srgbClr val="000000"/>
                </a:solidFill>
                <a:latin typeface="Calibri"/>
              </a:rPr>
              <a:t>ICST’09</a:t>
            </a:r>
            <a:endParaRPr/>
          </a:p>
        </p:txBody>
      </p:sp>
      <p:sp>
        <p:nvSpPr>
          <p:cNvPr id="160" name="CustomShape 31"/>
          <p:cNvSpPr/>
          <p:nvPr/>
        </p:nvSpPr>
        <p:spPr>
          <a:xfrm>
            <a:off x="4018680" y="2411640"/>
            <a:ext cx="1081440" cy="364680"/>
          </a:xfrm>
          <a:prstGeom prst="rect">
            <a:avLst/>
          </a:prstGeom>
        </p:spPr>
        <p:txBody>
          <a:bodyPr bIns="45000" lIns="90000" rIns="90000" tIns="45000" wrap="none"/>
          <a:p>
            <a:r>
              <a:rPr b="1" lang="en-US">
                <a:solidFill>
                  <a:srgbClr val="000000"/>
                </a:solidFill>
                <a:latin typeface="Calibri"/>
              </a:rPr>
              <a:t>ASE’11</a:t>
            </a:r>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3"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Implementation</a:t>
            </a:r>
            <a:endParaRPr/>
          </a:p>
        </p:txBody>
      </p:sp>
      <p:sp>
        <p:nvSpPr>
          <p:cNvPr id="804" name="TextShape 2"/>
          <p:cNvSpPr txBox="1"/>
          <p:nvPr/>
        </p:nvSpPr>
        <p:spPr>
          <a:xfrm>
            <a:off x="179640" y="1600200"/>
            <a:ext cx="8686440" cy="1756440"/>
          </a:xfrm>
          <a:prstGeom prst="rect">
            <a:avLst/>
          </a:prstGeom>
        </p:spPr>
        <p:txBody>
          <a:bodyPr/>
          <a:p>
            <a:pPr>
              <a:buFont typeface="Arial"/>
              <a:buChar char="•"/>
            </a:pPr>
            <a:r>
              <a:rPr lang="pt-BR" sz="3200">
                <a:solidFill>
                  <a:srgbClr val="000000"/>
                </a:solidFill>
                <a:latin typeface="Calibri"/>
              </a:rPr>
              <a:t>For meta-heuristic search</a:t>
            </a:r>
            <a:endParaRPr/>
          </a:p>
          <a:p>
            <a:pPr lvl="1">
              <a:buFont typeface="Arial"/>
              <a:buChar char="–"/>
            </a:pPr>
            <a:r>
              <a:rPr lang="pt-BR" sz="2800">
                <a:solidFill>
                  <a:srgbClr val="000000"/>
                </a:solidFill>
                <a:latin typeface="Calibri"/>
              </a:rPr>
              <a:t>Uses Opt4J (</a:t>
            </a:r>
            <a:r>
              <a:rPr lang="pt-BR" sz="2800" u="sng">
                <a:solidFill>
                  <a:srgbClr val="0000ff"/>
                </a:solidFill>
                <a:latin typeface="Calibri"/>
                <a:hlinkClick r:id="rId1"/>
              </a:rPr>
              <a:t>http://opt4j.sourceforge.net/</a:t>
            </a:r>
            <a:r>
              <a:rPr lang="pt-BR" sz="2800">
                <a:solidFill>
                  <a:srgbClr val="000000"/>
                </a:solidFill>
                <a:latin typeface="Calibri"/>
              </a:rPr>
              <a:t>)</a:t>
            </a:r>
            <a:endParaRPr/>
          </a:p>
          <a:p>
            <a:pPr>
              <a:buFont typeface="Arial"/>
              <a:buChar char="•"/>
            </a:pPr>
            <a:r>
              <a:rPr lang="pt-BR" sz="3200">
                <a:solidFill>
                  <a:srgbClr val="000000"/>
                </a:solidFill>
                <a:latin typeface="Calibri"/>
              </a:rPr>
              <a:t>For interval solving </a:t>
            </a:r>
            <a:endParaRPr/>
          </a:p>
          <a:p>
            <a:pPr lvl="1">
              <a:buFont typeface="Arial"/>
              <a:buChar char="–"/>
            </a:pPr>
            <a:r>
              <a:rPr lang="pt-BR" sz="2800">
                <a:solidFill>
                  <a:srgbClr val="000000"/>
                </a:solidFill>
                <a:latin typeface="Calibri"/>
              </a:rPr>
              <a:t>Uses RealPaver (RP) [Granvilliers &amp; Benhamou, 2006]</a:t>
            </a:r>
            <a:endParaRPr/>
          </a:p>
          <a:p>
            <a:pPr>
              <a:buFont typeface="Arial"/>
              <a:buChar char="•"/>
            </a:pPr>
            <a:r>
              <a:rPr lang="pt-BR" sz="3200">
                <a:solidFill>
                  <a:srgbClr val="000000"/>
                </a:solidFill>
                <a:latin typeface="Calibri"/>
              </a:rPr>
              <a:t>Also includes several optimizations</a:t>
            </a:r>
            <a:endParaRPr/>
          </a:p>
          <a:p>
            <a:pPr lvl="1">
              <a:buFont typeface="Arial"/>
              <a:buChar char="–"/>
            </a:pPr>
            <a:r>
              <a:rPr lang="pt-BR" sz="2800">
                <a:solidFill>
                  <a:srgbClr val="000000"/>
                </a:solidFill>
                <a:latin typeface="Calibri"/>
              </a:rPr>
              <a:t>E.g., inference of variable domains, elimination of dependent variables, etc.</a:t>
            </a:r>
            <a:endParaRPr/>
          </a:p>
          <a:p>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5"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Tool</a:t>
            </a:r>
            <a:endParaRPr/>
          </a:p>
        </p:txBody>
      </p:sp>
      <p:sp>
        <p:nvSpPr>
          <p:cNvPr id="806" name="TextShape 2"/>
          <p:cNvSpPr txBox="1"/>
          <p:nvPr/>
        </p:nvSpPr>
        <p:spPr>
          <a:xfrm>
            <a:off x="179640" y="1600200"/>
            <a:ext cx="8686440" cy="1756440"/>
          </a:xfrm>
          <a:prstGeom prst="rect">
            <a:avLst/>
          </a:prstGeom>
        </p:spPr>
        <p:txBody>
          <a:bodyPr/>
          <a:p>
            <a:pPr>
              <a:buFont typeface="Arial"/>
              <a:buChar char="•"/>
            </a:pPr>
            <a:r>
              <a:rPr lang="pt-BR" sz="3200">
                <a:solidFill>
                  <a:srgbClr val="000000"/>
                </a:solidFill>
                <a:latin typeface="Calibri"/>
              </a:rPr>
              <a:t>Integrated with NASA’s Symbolic PathFinder (SPF)</a:t>
            </a:r>
            <a:endParaRPr/>
          </a:p>
          <a:p>
            <a:pPr>
              <a:buFont typeface="Arial"/>
              <a:buChar char="•"/>
            </a:pPr>
            <a:r>
              <a:rPr lang="pt-BR" sz="3200">
                <a:solidFill>
                  <a:srgbClr val="000000"/>
                </a:solidFill>
                <a:latin typeface="Calibri"/>
              </a:rPr>
              <a:t>Also available as a library</a:t>
            </a:r>
            <a:endParaRPr/>
          </a:p>
        </p:txBody>
      </p:sp>
      <p:sp>
        <p:nvSpPr>
          <p:cNvPr id="807" name="CustomShape 3"/>
          <p:cNvSpPr/>
          <p:nvPr/>
        </p:nvSpPr>
        <p:spPr>
          <a:xfrm>
            <a:off x="1819800" y="2910960"/>
            <a:ext cx="5466960" cy="1187640"/>
          </a:xfrm>
          <a:prstGeom prst="rect">
            <a:avLst/>
          </a:prstGeom>
          <a:solidFill>
            <a:srgbClr val="ffffff"/>
          </a:solidFill>
        </p:spPr>
        <p:txBody>
          <a:bodyPr bIns="45000" lIns="90000" rIns="90000" tIns="45000"/>
          <a:p>
            <a:r>
              <a:rPr lang="en-US" sz="3600" u="sng">
                <a:solidFill>
                  <a:srgbClr val="0000ff"/>
                </a:solidFill>
                <a:latin typeface="Calibri"/>
                <a:hlinkClick r:id="rId1"/>
              </a:rPr>
              <a:t>http://pan.cin.ufpe.br/coral</a:t>
            </a:r>
            <a:r>
              <a:rPr lang="en-US" sz="3600">
                <a:solidFill>
                  <a:srgbClr val="000000"/>
                </a:solidFill>
                <a:latin typeface="Calibri"/>
              </a:rPr>
              <a:t> </a:t>
            </a:r>
            <a:endParaRPr/>
          </a:p>
        </p:txBody>
      </p:sp>
      <p:pic>
        <p:nvPicPr>
          <p:cNvPr descr="" id="808" name="Imagem 4"/>
          <p:cNvPicPr/>
          <p:nvPr/>
        </p:nvPicPr>
        <p:blipFill>
          <a:blip r:embed="rId2"/>
          <a:stretch>
            <a:fillRect/>
          </a:stretch>
        </p:blipFill>
        <p:spPr>
          <a:xfrm>
            <a:off x="1619640" y="3557520"/>
            <a:ext cx="5887080" cy="2685960"/>
          </a:xfrm>
          <a:prstGeom prst="rect">
            <a:avLst/>
          </a:prstGeom>
        </p:spPr>
      </p:pic>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9" name="TextShape 1"/>
          <p:cNvSpPr txBox="1"/>
          <p:nvPr/>
        </p:nvSpPr>
        <p:spPr>
          <a:xfrm>
            <a:off x="722160" y="4406760"/>
            <a:ext cx="7772040" cy="1361880"/>
          </a:xfrm>
          <a:prstGeom prst="rect">
            <a:avLst/>
          </a:prstGeom>
        </p:spPr>
        <p:txBody>
          <a:bodyPr/>
          <a:p>
            <a:pPr algn="ctr"/>
            <a:r>
              <a:rPr b="1" lang="pt-BR" sz="4000">
                <a:solidFill>
                  <a:srgbClr val="000000"/>
                </a:solidFill>
                <a:latin typeface="Calibri"/>
              </a:rPr>
              <a:t>EVALUATION</a:t>
            </a: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0"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Subjects</a:t>
            </a:r>
            <a:endParaRPr/>
          </a:p>
        </p:txBody>
      </p:sp>
      <p:sp>
        <p:nvSpPr>
          <p:cNvPr id="811" name="TextShape 2"/>
          <p:cNvSpPr txBox="1"/>
          <p:nvPr/>
        </p:nvSpPr>
        <p:spPr>
          <a:xfrm>
            <a:off x="457200" y="1600200"/>
            <a:ext cx="8686440" cy="4525560"/>
          </a:xfrm>
          <a:prstGeom prst="rect">
            <a:avLst/>
          </a:prstGeom>
        </p:spPr>
        <p:txBody>
          <a:bodyPr/>
          <a:p>
            <a:pPr>
              <a:buFont typeface="Arial"/>
              <a:buChar char="•"/>
            </a:pPr>
            <a:r>
              <a:rPr lang="pt-BR" sz="3200">
                <a:solidFill>
                  <a:srgbClr val="000000"/>
                </a:solidFill>
                <a:latin typeface="Calibri"/>
              </a:rPr>
              <a:t>Previously evaluated CORAL with several subjects</a:t>
            </a:r>
            <a:endParaRPr/>
          </a:p>
          <a:p>
            <a:pPr lvl="1">
              <a:buFont typeface="Arial"/>
              <a:buChar char="–"/>
            </a:pPr>
            <a:r>
              <a:rPr lang="pt-BR" sz="2800">
                <a:solidFill>
                  <a:srgbClr val="000000"/>
                </a:solidFill>
                <a:latin typeface="Calibri"/>
              </a:rPr>
              <a:t>Many data-structures, benchmark with many constraints provided by NASA, private PISCES lib, etc.</a:t>
            </a:r>
            <a:endParaRPr/>
          </a:p>
          <a:p>
            <a:pPr>
              <a:buFont typeface="Arial"/>
              <a:buChar char="•"/>
            </a:pPr>
            <a:r>
              <a:rPr lang="pt-BR" sz="3200">
                <a:solidFill>
                  <a:srgbClr val="000000"/>
                </a:solidFill>
                <a:latin typeface="Calibri"/>
              </a:rPr>
              <a:t>ICST’12 paper focused on (few) publicly available applications from the aerospace domain</a:t>
            </a:r>
            <a:endParaRPr/>
          </a:p>
        </p:txBody>
      </p:sp>
      <p:sp>
        <p:nvSpPr>
          <p:cNvPr id="812" name="CustomShape 3"/>
          <p:cNvSpPr/>
          <p:nvPr/>
        </p:nvSpPr>
        <p:spPr>
          <a:xfrm>
            <a:off x="892080" y="6511680"/>
            <a:ext cx="2095560" cy="301320"/>
          </a:xfrm>
          <a:prstGeom prst="accentBorderCallout2">
            <a:avLst>
              <a:gd fmla="val 10127" name="adj1"/>
              <a:gd fmla="val -1666" name="adj2"/>
              <a:gd fmla="val 9428" name="adj3"/>
              <a:gd fmla="val -5336" name="adj4"/>
              <a:gd fmla="val -31064" name="adj5"/>
              <a:gd fmla="val 2582" name="adj6"/>
            </a:avLst>
          </a:prstGeom>
          <a:solidFill>
            <a:srgbClr val="ffffff"/>
          </a:solidFill>
          <a:ln w="25560">
            <a:solidFill>
              <a:srgbClr val="000000"/>
            </a:solidFill>
            <a:round/>
          </a:ln>
        </p:spPr>
        <p:txBody>
          <a:bodyPr anchor="ctr" bIns="45000" lIns="90000" rIns="90000" tIns="45000"/>
          <a:p>
            <a:pPr algn="ctr"/>
            <a:r>
              <a:rPr lang="en-US" sz="2400">
                <a:solidFill>
                  <a:srgbClr val="000000"/>
                </a:solidFill>
                <a:latin typeface="Calibri"/>
              </a:rPr>
              <a:t>TSAFE units</a:t>
            </a:r>
            <a:endParaRPr/>
          </a:p>
        </p:txBody>
      </p:sp>
      <p:sp>
        <p:nvSpPr>
          <p:cNvPr id="813" name="Line 4"/>
          <p:cNvSpPr/>
          <p:nvPr/>
        </p:nvSpPr>
        <p:spPr>
          <a:xfrm>
            <a:off x="1187280" y="5752800"/>
            <a:ext cx="0" cy="551880"/>
          </a:xfrm>
          <a:prstGeom prst="line">
            <a:avLst/>
          </a:prstGeom>
          <a:ln w="38160">
            <a:solidFill>
              <a:srgbClr val="000000"/>
            </a:solidFill>
            <a:round/>
          </a:ln>
        </p:spPr>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4" name="TextShape 1"/>
          <p:cNvSpPr txBox="1"/>
          <p:nvPr/>
        </p:nvSpPr>
        <p:spPr>
          <a:xfrm>
            <a:off x="0" y="274680"/>
            <a:ext cx="9143640" cy="1142640"/>
          </a:xfrm>
          <a:prstGeom prst="rect">
            <a:avLst/>
          </a:prstGeom>
        </p:spPr>
        <p:txBody>
          <a:bodyPr anchor="ctr"/>
          <a:p>
            <a:pPr algn="ctr"/>
            <a:r>
              <a:rPr lang="pt-BR" sz="4400">
                <a:solidFill>
                  <a:srgbClr val="000000"/>
                </a:solidFill>
                <a:latin typeface="Calibri"/>
              </a:rPr>
              <a:t>Configurations of CORAL Considered</a:t>
            </a:r>
            <a:endParaRPr/>
          </a:p>
        </p:txBody>
      </p:sp>
      <p:sp>
        <p:nvSpPr>
          <p:cNvPr id="815" name="TextShape 2"/>
          <p:cNvSpPr txBox="1"/>
          <p:nvPr/>
        </p:nvSpPr>
        <p:spPr>
          <a:xfrm>
            <a:off x="457200" y="1600200"/>
            <a:ext cx="8434800" cy="4924800"/>
          </a:xfrm>
          <a:prstGeom prst="rect">
            <a:avLst/>
          </a:prstGeom>
        </p:spPr>
        <p:txBody>
          <a:bodyPr/>
          <a:p>
            <a:pPr>
              <a:buFont typeface="Arial"/>
              <a:buChar char="•"/>
            </a:pPr>
            <a:r>
              <a:rPr lang="pt-BR" sz="3200">
                <a:solidFill>
                  <a:srgbClr val="000000"/>
                </a:solidFill>
                <a:latin typeface="Calibri"/>
              </a:rPr>
              <a:t>Meta-heuristic search alone</a:t>
            </a:r>
            <a:endParaRPr/>
          </a:p>
          <a:p>
            <a:pPr lvl="1">
              <a:buFont typeface="Arial"/>
              <a:buChar char="–"/>
            </a:pPr>
            <a:r>
              <a:rPr lang="pt-BR" sz="2800">
                <a:solidFill>
                  <a:srgbClr val="000000"/>
                </a:solidFill>
                <a:latin typeface="Calibri"/>
              </a:rPr>
              <a:t>AVM</a:t>
            </a:r>
            <a:endParaRPr/>
          </a:p>
          <a:p>
            <a:pPr lvl="1">
              <a:buFont typeface="Arial"/>
              <a:buChar char="–"/>
            </a:pPr>
            <a:r>
              <a:rPr lang="pt-BR" sz="2800">
                <a:solidFill>
                  <a:srgbClr val="000000"/>
                </a:solidFill>
                <a:latin typeface="Calibri"/>
              </a:rPr>
              <a:t>PSO (previously found it better than GA)</a:t>
            </a:r>
            <a:endParaRPr/>
          </a:p>
          <a:p>
            <a:pPr>
              <a:buFont typeface="Arial"/>
              <a:buChar char="•"/>
            </a:pPr>
            <a:r>
              <a:rPr lang="pt-BR" sz="3200">
                <a:solidFill>
                  <a:srgbClr val="000000"/>
                </a:solidFill>
                <a:latin typeface="Calibri"/>
              </a:rPr>
              <a:t>Interval solving (IS) alone</a:t>
            </a:r>
            <a:endParaRPr/>
          </a:p>
          <a:p>
            <a:pPr lvl="1">
              <a:buFont typeface="Arial"/>
              <a:buChar char="–"/>
            </a:pPr>
            <a:r>
              <a:rPr lang="pt-BR" sz="2800">
                <a:solidFill>
                  <a:srgbClr val="000000"/>
                </a:solidFill>
                <a:latin typeface="Calibri"/>
              </a:rPr>
              <a:t>RP + RAN (choose random values from interval)</a:t>
            </a:r>
            <a:endParaRPr/>
          </a:p>
          <a:p>
            <a:pPr>
              <a:buFont typeface="Arial"/>
              <a:buChar char="•"/>
            </a:pPr>
            <a:r>
              <a:rPr lang="pt-BR" sz="3200">
                <a:solidFill>
                  <a:srgbClr val="000000"/>
                </a:solidFill>
                <a:latin typeface="Calibri"/>
              </a:rPr>
              <a:t>Combinations of IS with local and global search</a:t>
            </a:r>
            <a:endParaRPr/>
          </a:p>
          <a:p>
            <a:pPr lvl="1">
              <a:buFont typeface="Arial"/>
              <a:buChar char="–"/>
            </a:pPr>
            <a:r>
              <a:rPr lang="pt-BR" sz="2800">
                <a:solidFill>
                  <a:srgbClr val="000000"/>
                </a:solidFill>
                <a:latin typeface="Calibri"/>
              </a:rPr>
              <a:t>RP + AVM</a:t>
            </a:r>
            <a:endParaRPr/>
          </a:p>
          <a:p>
            <a:pPr lvl="1">
              <a:buFont typeface="Arial"/>
              <a:buChar char="–"/>
            </a:pPr>
            <a:r>
              <a:rPr lang="pt-BR" sz="2800">
                <a:solidFill>
                  <a:srgbClr val="000000"/>
                </a:solidFill>
                <a:latin typeface="Calibri"/>
              </a:rPr>
              <a:t>RP + PSO</a:t>
            </a:r>
            <a:endParaRPr/>
          </a:p>
        </p:txBody>
      </p:sp>
      <p:sp>
        <p:nvSpPr>
          <p:cNvPr id="816" name="CustomShape 3"/>
          <p:cNvSpPr/>
          <p:nvPr/>
        </p:nvSpPr>
        <p:spPr>
          <a:xfrm>
            <a:off x="3924000" y="5157360"/>
            <a:ext cx="4695120" cy="1370160"/>
          </a:xfrm>
          <a:prstGeom prst="rect">
            <a:avLst/>
          </a:prstGeom>
          <a:solidFill>
            <a:srgbClr val="ffffff"/>
          </a:solidFill>
          <a:ln w="25560">
            <a:solidFill>
              <a:srgbClr val="000000"/>
            </a:solidFill>
            <a:round/>
          </a:ln>
        </p:spPr>
        <p:txBody>
          <a:bodyPr bIns="45000" lIns="90000" rIns="90000" tIns="45000"/>
          <a:p>
            <a:pPr algn="ctr"/>
            <a:r>
              <a:rPr lang="en-US" sz="2800">
                <a:solidFill>
                  <a:srgbClr val="000000"/>
                </a:solidFill>
                <a:latin typeface="Calibri"/>
              </a:rPr>
              <a:t>RP is for RealPaver, our interval solver implementation</a:t>
            </a:r>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7"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Results for Apollo and CDx</a:t>
            </a:r>
            <a:endParaRPr/>
          </a:p>
        </p:txBody>
      </p:sp>
      <p:pic>
        <p:nvPicPr>
          <p:cNvPr descr="" id="818" name="Picture 2"/>
          <p:cNvPicPr/>
          <p:nvPr/>
        </p:nvPicPr>
        <p:blipFill>
          <a:blip r:embed="rId1"/>
          <a:stretch>
            <a:fillRect/>
          </a:stretch>
        </p:blipFill>
        <p:spPr>
          <a:xfrm>
            <a:off x="323640" y="2205000"/>
            <a:ext cx="3988080" cy="3483360"/>
          </a:xfrm>
          <a:prstGeom prst="rect">
            <a:avLst/>
          </a:prstGeom>
        </p:spPr>
      </p:pic>
      <p:sp>
        <p:nvSpPr>
          <p:cNvPr id="819" name="CustomShape 2"/>
          <p:cNvSpPr/>
          <p:nvPr/>
        </p:nvSpPr>
        <p:spPr>
          <a:xfrm>
            <a:off x="1592640" y="5688720"/>
            <a:ext cx="1450080" cy="456120"/>
          </a:xfrm>
          <a:prstGeom prst="rect">
            <a:avLst/>
          </a:prstGeom>
        </p:spPr>
        <p:txBody>
          <a:bodyPr bIns="45000" lIns="90000" rIns="90000" tIns="45000" wrap="none"/>
          <a:p>
            <a:r>
              <a:rPr b="1" lang="en-US" sz="2400">
                <a:solidFill>
                  <a:srgbClr val="0070c0"/>
                </a:solidFill>
              </a:rPr>
              <a:t>APOLLO</a:t>
            </a:r>
            <a:endParaRPr/>
          </a:p>
        </p:txBody>
      </p:sp>
      <p:pic>
        <p:nvPicPr>
          <p:cNvPr descr="" id="820" name="Picture 3"/>
          <p:cNvPicPr/>
          <p:nvPr/>
        </p:nvPicPr>
        <p:blipFill>
          <a:blip r:embed="rId2"/>
          <a:stretch>
            <a:fillRect/>
          </a:stretch>
        </p:blipFill>
        <p:spPr>
          <a:xfrm>
            <a:off x="4644000" y="2211120"/>
            <a:ext cx="4172040" cy="3568680"/>
          </a:xfrm>
          <a:prstGeom prst="rect">
            <a:avLst/>
          </a:prstGeom>
        </p:spPr>
      </p:pic>
      <p:sp>
        <p:nvSpPr>
          <p:cNvPr id="821" name="CustomShape 3"/>
          <p:cNvSpPr/>
          <p:nvPr/>
        </p:nvSpPr>
        <p:spPr>
          <a:xfrm>
            <a:off x="6335640" y="5680800"/>
            <a:ext cx="788760" cy="456120"/>
          </a:xfrm>
          <a:prstGeom prst="rect">
            <a:avLst/>
          </a:prstGeom>
        </p:spPr>
        <p:txBody>
          <a:bodyPr bIns="45000" lIns="90000" rIns="90000" tIns="45000" wrap="none"/>
          <a:p>
            <a:r>
              <a:rPr b="1" lang="en-US" sz="2400">
                <a:solidFill>
                  <a:srgbClr val="0070c0"/>
                </a:solidFill>
              </a:rPr>
              <a:t>CDx</a:t>
            </a:r>
            <a:endParaRPr/>
          </a:p>
        </p:txBody>
      </p:sp>
      <p:sp>
        <p:nvSpPr>
          <p:cNvPr id="822" name="CustomShape 4"/>
          <p:cNvSpPr/>
          <p:nvPr/>
        </p:nvSpPr>
        <p:spPr>
          <a:xfrm>
            <a:off x="-220680" y="1418760"/>
            <a:ext cx="9920520" cy="395280"/>
          </a:xfrm>
          <a:prstGeom prst="rect">
            <a:avLst/>
          </a:prstGeom>
          <a:solidFill>
            <a:srgbClr val="ffffff"/>
          </a:solidFill>
          <a:ln w="25560">
            <a:solidFill>
              <a:srgbClr val="000000"/>
            </a:solidFill>
            <a:round/>
          </a:ln>
        </p:spPr>
        <p:txBody>
          <a:bodyPr bIns="45000" lIns="90000" rIns="90000" tIns="45000" wrap="none"/>
          <a:p>
            <a:pPr algn="ctr"/>
            <a:r>
              <a:rPr lang="en-US" sz="2000">
                <a:solidFill>
                  <a:srgbClr val="000000"/>
                </a:solidFill>
                <a:latin typeface="Calibri"/>
              </a:rPr>
              <a:t>800 constraints considered for each subject, but not all are known to be SAT</a:t>
            </a:r>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3"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Distance to Solution</a:t>
            </a:r>
            <a:endParaRPr/>
          </a:p>
        </p:txBody>
      </p:sp>
      <p:pic>
        <p:nvPicPr>
          <p:cNvPr descr="" id="824" name="Picture 2"/>
          <p:cNvPicPr/>
          <p:nvPr/>
        </p:nvPicPr>
        <p:blipFill>
          <a:blip r:embed="rId1"/>
          <a:stretch>
            <a:fillRect/>
          </a:stretch>
        </p:blipFill>
        <p:spPr>
          <a:xfrm>
            <a:off x="720000" y="1340640"/>
            <a:ext cx="7236000" cy="5178600"/>
          </a:xfrm>
          <a:prstGeom prst="rect">
            <a:avLst/>
          </a:prstGeom>
        </p:spPr>
      </p:pic>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5"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Distance to Solution</a:t>
            </a:r>
            <a:endParaRPr/>
          </a:p>
        </p:txBody>
      </p:sp>
      <p:pic>
        <p:nvPicPr>
          <p:cNvPr descr="" id="826" name="Picture 2"/>
          <p:cNvPicPr/>
          <p:nvPr/>
        </p:nvPicPr>
        <p:blipFill>
          <a:blip r:embed="rId1"/>
          <a:stretch>
            <a:fillRect/>
          </a:stretch>
        </p:blipFill>
        <p:spPr>
          <a:xfrm>
            <a:off x="720000" y="1340640"/>
            <a:ext cx="7236000" cy="5178600"/>
          </a:xfrm>
          <a:prstGeom prst="rect">
            <a:avLst/>
          </a:prstGeom>
        </p:spPr>
      </p:pic>
      <p:sp>
        <p:nvSpPr>
          <p:cNvPr id="827" name="CustomShape 2"/>
          <p:cNvSpPr/>
          <p:nvPr/>
        </p:nvSpPr>
        <p:spPr>
          <a:xfrm>
            <a:off x="4500000" y="3151440"/>
            <a:ext cx="3456000" cy="1717560"/>
          </a:xfrm>
          <a:prstGeom prst="wedgeRectCallout">
            <a:avLst>
              <a:gd fmla="val -9772" name="adj1"/>
              <a:gd fmla="val 18085" name="adj2"/>
            </a:avLst>
          </a:prstGeom>
          <a:solidFill>
            <a:srgbClr val="ffffff"/>
          </a:solidFill>
          <a:ln w="25560">
            <a:solidFill>
              <a:srgbClr val="000000"/>
            </a:solidFill>
            <a:round/>
          </a:ln>
        </p:spPr>
        <p:txBody>
          <a:bodyPr anchor="ctr" bIns="45000" lIns="90000" rIns="90000" tIns="45000"/>
          <a:p>
            <a:pPr algn="ctr"/>
            <a:r>
              <a:rPr lang="en-US" sz="4000">
                <a:solidFill>
                  <a:srgbClr val="000000"/>
                </a:solidFill>
                <a:latin typeface="Calibri"/>
              </a:rPr>
              <a:t>Many solutions within intervals</a:t>
            </a:r>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8"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Distance to Solution</a:t>
            </a:r>
            <a:endParaRPr/>
          </a:p>
        </p:txBody>
      </p:sp>
      <p:pic>
        <p:nvPicPr>
          <p:cNvPr descr="" id="829" name="Picture 2"/>
          <p:cNvPicPr/>
          <p:nvPr/>
        </p:nvPicPr>
        <p:blipFill>
          <a:blip r:embed="rId1"/>
          <a:stretch>
            <a:fillRect/>
          </a:stretch>
        </p:blipFill>
        <p:spPr>
          <a:xfrm>
            <a:off x="720000" y="1340640"/>
            <a:ext cx="7236000" cy="5178600"/>
          </a:xfrm>
          <a:prstGeom prst="rect">
            <a:avLst/>
          </a:prstGeom>
        </p:spPr>
      </p:pic>
      <p:sp>
        <p:nvSpPr>
          <p:cNvPr id="830" name="CustomShape 2"/>
          <p:cNvSpPr/>
          <p:nvPr/>
        </p:nvSpPr>
        <p:spPr>
          <a:xfrm>
            <a:off x="3878280" y="2601360"/>
            <a:ext cx="4224960" cy="1907280"/>
          </a:xfrm>
          <a:prstGeom prst="wedgeRectCallout">
            <a:avLst>
              <a:gd fmla="val -9687" name="adj1"/>
              <a:gd fmla="val 18469" name="adj2"/>
            </a:avLst>
          </a:prstGeom>
          <a:solidFill>
            <a:srgbClr val="ffffff"/>
          </a:solidFill>
          <a:ln w="25560">
            <a:solidFill>
              <a:srgbClr val="000000"/>
            </a:solidFill>
            <a:round/>
          </a:ln>
        </p:spPr>
        <p:txBody>
          <a:bodyPr anchor="ctr" bIns="45000" lIns="90000" rIns="90000" tIns="45000"/>
          <a:p>
            <a:pPr algn="ctr"/>
            <a:r>
              <a:rPr lang="en-US" sz="4000">
                <a:solidFill>
                  <a:srgbClr val="000000"/>
                </a:solidFill>
                <a:latin typeface="Calibri"/>
              </a:rPr>
              <a:t>RP+AVM solutions closer to intervals than RP+PSO</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31" name="Picture 3"/>
          <p:cNvPicPr/>
          <p:nvPr/>
        </p:nvPicPr>
        <p:blipFill>
          <a:blip r:embed="rId1"/>
          <a:stretch>
            <a:fillRect/>
          </a:stretch>
        </p:blipFill>
        <p:spPr>
          <a:xfrm>
            <a:off x="467640" y="1556640"/>
            <a:ext cx="6904080" cy="4881600"/>
          </a:xfrm>
          <a:prstGeom prst="rect">
            <a:avLst/>
          </a:prstGeom>
        </p:spPr>
      </p:pic>
      <p:sp>
        <p:nvSpPr>
          <p:cNvPr id="832" name="CustomShape 1"/>
          <p:cNvSpPr/>
          <p:nvPr/>
        </p:nvSpPr>
        <p:spPr>
          <a:xfrm>
            <a:off x="4284000" y="2421000"/>
            <a:ext cx="3312000" cy="4104000"/>
          </a:xfrm>
          <a:prstGeom prst="rect">
            <a:avLst/>
          </a:prstGeom>
          <a:solidFill>
            <a:srgbClr val="ffffff"/>
          </a:solidFill>
          <a:ln w="25560">
            <a:solidFill>
              <a:srgbClr val="ffffff"/>
            </a:solidFill>
            <a:round/>
          </a:ln>
        </p:spPr>
      </p:sp>
      <p:sp>
        <p:nvSpPr>
          <p:cNvPr id="833" name="TextShape 2"/>
          <p:cNvSpPr txBox="1"/>
          <p:nvPr/>
        </p:nvSpPr>
        <p:spPr>
          <a:xfrm>
            <a:off x="457200" y="274680"/>
            <a:ext cx="8229240" cy="1142640"/>
          </a:xfrm>
          <a:prstGeom prst="rect">
            <a:avLst/>
          </a:prstGeom>
        </p:spPr>
        <p:txBody>
          <a:bodyPr anchor="ctr"/>
          <a:p>
            <a:pPr algn="ctr"/>
            <a:r>
              <a:rPr lang="pt-BR" sz="4400">
                <a:solidFill>
                  <a:srgbClr val="000000"/>
                </a:solidFill>
                <a:latin typeface="Calibri"/>
              </a:rPr>
              <a:t>Time for Successful  Cases</a:t>
            </a:r>
            <a:endParaRPr/>
          </a:p>
        </p:txBody>
      </p:sp>
      <p:sp>
        <p:nvSpPr>
          <p:cNvPr id="834" name="Line 3"/>
          <p:cNvSpPr/>
          <p:nvPr/>
        </p:nvSpPr>
        <p:spPr>
          <a:xfrm>
            <a:off x="2195640" y="6525000"/>
            <a:ext cx="1724040" cy="0"/>
          </a:xfrm>
          <a:prstGeom prst="line">
            <a:avLst/>
          </a:prstGeom>
          <a:ln w="57240">
            <a:solidFill>
              <a:srgbClr val="ff0000"/>
            </a:solidFill>
            <a:round/>
          </a:ln>
        </p:spPr>
      </p:sp>
      <p:sp>
        <p:nvSpPr>
          <p:cNvPr id="835" name="CustomShape 4"/>
          <p:cNvSpPr/>
          <p:nvPr/>
        </p:nvSpPr>
        <p:spPr>
          <a:xfrm>
            <a:off x="4716000" y="1917000"/>
            <a:ext cx="3703320" cy="1309320"/>
          </a:xfrm>
          <a:prstGeom prst="rect">
            <a:avLst/>
          </a:prstGeom>
          <a:solidFill>
            <a:srgbClr val="ffffff"/>
          </a:solidFill>
          <a:ln w="25560">
            <a:solidFill>
              <a:srgbClr val="000000"/>
            </a:solidFill>
            <a:round/>
          </a:ln>
        </p:spPr>
        <p:txBody>
          <a:bodyPr bIns="45000" lIns="90000" rIns="90000" tIns="45000"/>
          <a:p>
            <a:pPr algn="ctr"/>
            <a:r>
              <a:rPr lang="en-US" sz="4000">
                <a:solidFill>
                  <a:srgbClr val="000000"/>
                </a:solidFill>
                <a:latin typeface="Calibri"/>
              </a:rPr>
              <a:t>Small impact on time</a:t>
            </a:r>
            <a:endParaRPr/>
          </a:p>
        </p:txBody>
      </p:sp>
      <p:sp>
        <p:nvSpPr>
          <p:cNvPr id="836" name="CustomShape 5"/>
          <p:cNvSpPr/>
          <p:nvPr/>
        </p:nvSpPr>
        <p:spPr>
          <a:xfrm>
            <a:off x="4716000" y="3594960"/>
            <a:ext cx="3703320" cy="2528280"/>
          </a:xfrm>
          <a:prstGeom prst="rect">
            <a:avLst/>
          </a:prstGeom>
          <a:solidFill>
            <a:srgbClr val="ffffff"/>
          </a:solidFill>
          <a:ln w="25560">
            <a:solidFill>
              <a:srgbClr val="000000"/>
            </a:solidFill>
            <a:round/>
          </a:ln>
        </p:spPr>
        <p:txBody>
          <a:bodyPr bIns="45000" lIns="90000" rIns="90000" tIns="45000"/>
          <a:p>
            <a:pPr algn="ctr"/>
            <a:r>
              <a:rPr lang="en-US" sz="4000">
                <a:solidFill>
                  <a:srgbClr val="000000"/>
                </a:solidFill>
                <a:latin typeface="Calibri"/>
              </a:rPr>
              <a:t>Most solutions found are found quickly</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6516360" y="1383840"/>
            <a:ext cx="2131920" cy="2044800"/>
          </a:xfrm>
          <a:prstGeom prst="ellipse">
            <a:avLst/>
          </a:prstGeom>
          <a:ln w="25560">
            <a:solidFill>
              <a:srgbClr val="000000"/>
            </a:solidFill>
            <a:round/>
          </a:ln>
        </p:spPr>
      </p:sp>
      <p:sp>
        <p:nvSpPr>
          <p:cNvPr id="162" name="CustomShape 2"/>
          <p:cNvSpPr/>
          <p:nvPr/>
        </p:nvSpPr>
        <p:spPr>
          <a:xfrm>
            <a:off x="6743160" y="1851840"/>
            <a:ext cx="966960" cy="364680"/>
          </a:xfrm>
          <a:prstGeom prst="rect">
            <a:avLst/>
          </a:prstGeom>
        </p:spPr>
        <p:txBody>
          <a:bodyPr bIns="45000" lIns="90000" rIns="90000" tIns="45000" wrap="none"/>
          <a:p>
            <a:r>
              <a:rPr b="1" lang="en-US">
                <a:solidFill>
                  <a:srgbClr val="808080"/>
                </a:solidFill>
              </a:rPr>
              <a:t>SCP’12</a:t>
            </a:r>
            <a:endParaRPr/>
          </a:p>
        </p:txBody>
      </p:sp>
      <p:sp>
        <p:nvSpPr>
          <p:cNvPr id="163" name="CustomShape 3"/>
          <p:cNvSpPr/>
          <p:nvPr/>
        </p:nvSpPr>
        <p:spPr>
          <a:xfrm>
            <a:off x="7724520" y="2067840"/>
            <a:ext cx="814680" cy="364680"/>
          </a:xfrm>
          <a:prstGeom prst="rect">
            <a:avLst/>
          </a:prstGeom>
        </p:spPr>
        <p:txBody>
          <a:bodyPr bIns="45000" lIns="90000" rIns="90000" tIns="45000" wrap="none"/>
          <a:p>
            <a:r>
              <a:rPr b="1" lang="en-US"/>
              <a:t>CC’11</a:t>
            </a:r>
            <a:endParaRPr/>
          </a:p>
        </p:txBody>
      </p:sp>
      <p:sp>
        <p:nvSpPr>
          <p:cNvPr id="164" name="CustomShape 4"/>
          <p:cNvSpPr/>
          <p:nvPr/>
        </p:nvSpPr>
        <p:spPr>
          <a:xfrm>
            <a:off x="6882120" y="2572200"/>
            <a:ext cx="1247400" cy="364680"/>
          </a:xfrm>
          <a:prstGeom prst="rect">
            <a:avLst/>
          </a:prstGeom>
        </p:spPr>
        <p:txBody>
          <a:bodyPr bIns="45000" lIns="90000" rIns="90000" tIns="45000" wrap="none"/>
          <a:p>
            <a:r>
              <a:rPr b="1" lang="en-US"/>
              <a:t>CbSoft’10</a:t>
            </a:r>
            <a:endParaRPr/>
          </a:p>
        </p:txBody>
      </p:sp>
      <p:sp>
        <p:nvSpPr>
          <p:cNvPr id="165" name="CustomShape 5"/>
          <p:cNvSpPr/>
          <p:nvPr/>
        </p:nvSpPr>
        <p:spPr>
          <a:xfrm>
            <a:off x="4966920" y="4235040"/>
            <a:ext cx="2435760" cy="2577960"/>
          </a:xfrm>
          <a:prstGeom prst="ellipse">
            <a:avLst/>
          </a:prstGeom>
          <a:ln w="25560">
            <a:solidFill>
              <a:srgbClr val="000000"/>
            </a:solidFill>
            <a:round/>
          </a:ln>
        </p:spPr>
      </p:sp>
      <p:sp>
        <p:nvSpPr>
          <p:cNvPr id="166" name="CustomShape 6"/>
          <p:cNvSpPr/>
          <p:nvPr/>
        </p:nvSpPr>
        <p:spPr>
          <a:xfrm>
            <a:off x="6085440" y="5459400"/>
            <a:ext cx="1158840" cy="364680"/>
          </a:xfrm>
          <a:prstGeom prst="rect">
            <a:avLst/>
          </a:prstGeom>
        </p:spPr>
        <p:txBody>
          <a:bodyPr bIns="45000" lIns="90000" rIns="90000" tIns="45000"/>
          <a:p>
            <a:r>
              <a:rPr b="1" lang="en-US"/>
              <a:t>CAV’05</a:t>
            </a:r>
            <a:endParaRPr/>
          </a:p>
        </p:txBody>
      </p:sp>
      <p:sp>
        <p:nvSpPr>
          <p:cNvPr id="167" name="CustomShape 7"/>
          <p:cNvSpPr/>
          <p:nvPr/>
        </p:nvSpPr>
        <p:spPr>
          <a:xfrm>
            <a:off x="4972320" y="4882320"/>
            <a:ext cx="1199520" cy="639000"/>
          </a:xfrm>
          <a:prstGeom prst="rect">
            <a:avLst/>
          </a:prstGeom>
        </p:spPr>
        <p:txBody>
          <a:bodyPr bIns="45000" lIns="90000" rIns="90000" tIns="45000"/>
          <a:p>
            <a:r>
              <a:rPr b="1" lang="en-US"/>
              <a:t>WODA’05</a:t>
            </a:r>
            <a:endParaRPr/>
          </a:p>
        </p:txBody>
      </p:sp>
      <p:sp>
        <p:nvSpPr>
          <p:cNvPr id="168" name="CustomShape 8"/>
          <p:cNvSpPr/>
          <p:nvPr/>
        </p:nvSpPr>
        <p:spPr>
          <a:xfrm>
            <a:off x="6235200" y="4689720"/>
            <a:ext cx="1216800" cy="364680"/>
          </a:xfrm>
          <a:prstGeom prst="rect">
            <a:avLst/>
          </a:prstGeom>
        </p:spPr>
        <p:txBody>
          <a:bodyPr bIns="45000" lIns="90000" rIns="90000" tIns="45000"/>
          <a:p>
            <a:r>
              <a:rPr b="1" lang="en-US"/>
              <a:t>RV’05</a:t>
            </a:r>
            <a:endParaRPr/>
          </a:p>
        </p:txBody>
      </p:sp>
      <p:sp>
        <p:nvSpPr>
          <p:cNvPr id="169" name="CustomShape 9"/>
          <p:cNvSpPr/>
          <p:nvPr/>
        </p:nvSpPr>
        <p:spPr>
          <a:xfrm>
            <a:off x="5429880" y="6044760"/>
            <a:ext cx="1209600" cy="364680"/>
          </a:xfrm>
          <a:prstGeom prst="rect">
            <a:avLst/>
          </a:prstGeom>
        </p:spPr>
        <p:txBody>
          <a:bodyPr bIns="45000" lIns="90000" rIns="90000" tIns="45000" wrap="none"/>
          <a:p>
            <a:r>
              <a:rPr b="1" lang="en-US"/>
              <a:t>ICFEM’04</a:t>
            </a:r>
            <a:endParaRPr/>
          </a:p>
        </p:txBody>
      </p:sp>
      <p:sp>
        <p:nvSpPr>
          <p:cNvPr id="170" name="CustomShape 10"/>
          <p:cNvSpPr/>
          <p:nvPr/>
        </p:nvSpPr>
        <p:spPr>
          <a:xfrm>
            <a:off x="1268280" y="3199680"/>
            <a:ext cx="3538080" cy="3314520"/>
          </a:xfrm>
          <a:prstGeom prst="ellipse">
            <a:avLst/>
          </a:prstGeom>
          <a:ln w="25560">
            <a:solidFill>
              <a:srgbClr val="000000"/>
            </a:solidFill>
            <a:round/>
          </a:ln>
        </p:spPr>
      </p:sp>
      <p:sp>
        <p:nvSpPr>
          <p:cNvPr id="171" name="CustomShape 11"/>
          <p:cNvSpPr/>
          <p:nvPr/>
        </p:nvSpPr>
        <p:spPr>
          <a:xfrm>
            <a:off x="3384720" y="4973040"/>
            <a:ext cx="1240200" cy="364680"/>
          </a:xfrm>
          <a:prstGeom prst="rect">
            <a:avLst/>
          </a:prstGeom>
        </p:spPr>
        <p:txBody>
          <a:bodyPr bIns="45000" lIns="90000" rIns="90000" tIns="45000"/>
          <a:p>
            <a:r>
              <a:rPr b="1" lang="en-US"/>
              <a:t>ICFEM’06</a:t>
            </a:r>
            <a:endParaRPr/>
          </a:p>
        </p:txBody>
      </p:sp>
      <p:sp>
        <p:nvSpPr>
          <p:cNvPr id="172" name="CustomShape 12"/>
          <p:cNvSpPr/>
          <p:nvPr/>
        </p:nvSpPr>
        <p:spPr>
          <a:xfrm>
            <a:off x="3005640" y="3994560"/>
            <a:ext cx="1157400" cy="364680"/>
          </a:xfrm>
          <a:prstGeom prst="rect">
            <a:avLst/>
          </a:prstGeom>
        </p:spPr>
        <p:txBody>
          <a:bodyPr bIns="45000" lIns="90000" rIns="90000" tIns="45000"/>
          <a:p>
            <a:r>
              <a:rPr b="1" lang="en-US"/>
              <a:t>ISSTA’07</a:t>
            </a:r>
            <a:endParaRPr/>
          </a:p>
        </p:txBody>
      </p:sp>
      <p:sp>
        <p:nvSpPr>
          <p:cNvPr id="173" name="CustomShape 13"/>
          <p:cNvSpPr/>
          <p:nvPr/>
        </p:nvSpPr>
        <p:spPr>
          <a:xfrm>
            <a:off x="1581480" y="4145400"/>
            <a:ext cx="1301760" cy="364680"/>
          </a:xfrm>
          <a:prstGeom prst="rect">
            <a:avLst/>
          </a:prstGeom>
        </p:spPr>
        <p:txBody>
          <a:bodyPr bIns="45000" lIns="90000" rIns="90000" tIns="45000"/>
          <a:p>
            <a:r>
              <a:rPr b="1" lang="en-US"/>
              <a:t>TSE’08</a:t>
            </a:r>
            <a:endParaRPr/>
          </a:p>
        </p:txBody>
      </p:sp>
      <p:sp>
        <p:nvSpPr>
          <p:cNvPr id="174" name="CustomShape 14"/>
          <p:cNvSpPr/>
          <p:nvPr/>
        </p:nvSpPr>
        <p:spPr>
          <a:xfrm>
            <a:off x="1773720" y="5403240"/>
            <a:ext cx="1904400" cy="364680"/>
          </a:xfrm>
          <a:prstGeom prst="rect">
            <a:avLst/>
          </a:prstGeom>
        </p:spPr>
        <p:txBody>
          <a:bodyPr bIns="45000" lIns="90000" rIns="90000" tIns="45000" wrap="none"/>
          <a:p>
            <a:r>
              <a:rPr b="1" lang="en-US"/>
              <a:t>SIMULATION’10</a:t>
            </a:r>
            <a:endParaRPr/>
          </a:p>
        </p:txBody>
      </p:sp>
      <p:sp>
        <p:nvSpPr>
          <p:cNvPr id="175" name="CustomShape 15"/>
          <p:cNvSpPr/>
          <p:nvPr/>
        </p:nvSpPr>
        <p:spPr>
          <a:xfrm>
            <a:off x="2764440" y="5816520"/>
            <a:ext cx="1183680" cy="364680"/>
          </a:xfrm>
          <a:prstGeom prst="rect">
            <a:avLst/>
          </a:prstGeom>
        </p:spPr>
        <p:txBody>
          <a:bodyPr bIns="45000" lIns="90000" rIns="90000" tIns="45000" wrap="none"/>
          <a:p>
            <a:r>
              <a:rPr b="1" lang="en-US">
                <a:solidFill>
                  <a:srgbClr val="808080"/>
                </a:solidFill>
              </a:rPr>
              <a:t>ISSRE’12</a:t>
            </a:r>
            <a:endParaRPr/>
          </a:p>
        </p:txBody>
      </p:sp>
      <p:sp>
        <p:nvSpPr>
          <p:cNvPr id="176" name="CustomShape 16"/>
          <p:cNvSpPr/>
          <p:nvPr/>
        </p:nvSpPr>
        <p:spPr>
          <a:xfrm>
            <a:off x="3546720" y="4424760"/>
            <a:ext cx="1043640" cy="364680"/>
          </a:xfrm>
          <a:prstGeom prst="rect">
            <a:avLst/>
          </a:prstGeom>
        </p:spPr>
        <p:txBody>
          <a:bodyPr bIns="45000" lIns="90000" rIns="90000" tIns="45000"/>
          <a:p>
            <a:r>
              <a:rPr b="1" lang="en-US"/>
              <a:t>ICSE’08</a:t>
            </a:r>
            <a:endParaRPr/>
          </a:p>
        </p:txBody>
      </p:sp>
      <p:sp>
        <p:nvSpPr>
          <p:cNvPr id="177" name="CustomShape 17"/>
          <p:cNvSpPr/>
          <p:nvPr/>
        </p:nvSpPr>
        <p:spPr>
          <a:xfrm>
            <a:off x="4530600" y="2843640"/>
            <a:ext cx="1081440" cy="364680"/>
          </a:xfrm>
          <a:prstGeom prst="rect">
            <a:avLst/>
          </a:prstGeom>
        </p:spPr>
        <p:txBody>
          <a:bodyPr bIns="45000" lIns="90000" rIns="90000" tIns="45000" wrap="none"/>
          <a:p>
            <a:r>
              <a:rPr b="1" lang="en-US">
                <a:solidFill>
                  <a:srgbClr val="808080"/>
                </a:solidFill>
                <a:latin typeface="Calibri"/>
              </a:rPr>
              <a:t>ASE’12</a:t>
            </a:r>
            <a:endParaRPr/>
          </a:p>
        </p:txBody>
      </p:sp>
      <p:sp>
        <p:nvSpPr>
          <p:cNvPr id="178" name="CustomShape 18"/>
          <p:cNvSpPr/>
          <p:nvPr/>
        </p:nvSpPr>
        <p:spPr>
          <a:xfrm>
            <a:off x="871560" y="1317240"/>
            <a:ext cx="2980080" cy="2759400"/>
          </a:xfrm>
          <a:prstGeom prst="ellipse">
            <a:avLst/>
          </a:prstGeom>
          <a:ln w="25560">
            <a:solidFill>
              <a:srgbClr val="000000"/>
            </a:solidFill>
            <a:round/>
          </a:ln>
        </p:spPr>
      </p:sp>
      <p:sp>
        <p:nvSpPr>
          <p:cNvPr id="179" name="CustomShape 19"/>
          <p:cNvSpPr/>
          <p:nvPr/>
        </p:nvSpPr>
        <p:spPr>
          <a:xfrm>
            <a:off x="2540880" y="2281680"/>
            <a:ext cx="992880" cy="364680"/>
          </a:xfrm>
          <a:prstGeom prst="rect">
            <a:avLst/>
          </a:prstGeom>
        </p:spPr>
        <p:txBody>
          <a:bodyPr bIns="45000" lIns="90000" rIns="90000" tIns="45000" wrap="none"/>
          <a:p>
            <a:r>
              <a:rPr b="1" lang="en-US"/>
              <a:t>NFM’09</a:t>
            </a:r>
            <a:endParaRPr/>
          </a:p>
        </p:txBody>
      </p:sp>
      <p:sp>
        <p:nvSpPr>
          <p:cNvPr id="180" name="CustomShape 20"/>
          <p:cNvSpPr/>
          <p:nvPr/>
        </p:nvSpPr>
        <p:spPr>
          <a:xfrm>
            <a:off x="1200240" y="2760840"/>
            <a:ext cx="1018800" cy="364680"/>
          </a:xfrm>
          <a:prstGeom prst="rect">
            <a:avLst/>
          </a:prstGeom>
        </p:spPr>
        <p:txBody>
          <a:bodyPr bIns="45000" lIns="90000" rIns="90000" tIns="45000" wrap="none"/>
          <a:p>
            <a:r>
              <a:rPr b="1" lang="en-US"/>
              <a:t>ISSE’10</a:t>
            </a:r>
            <a:endParaRPr/>
          </a:p>
        </p:txBody>
      </p:sp>
      <p:sp>
        <p:nvSpPr>
          <p:cNvPr id="181" name="CustomShape 21"/>
          <p:cNvSpPr/>
          <p:nvPr/>
        </p:nvSpPr>
        <p:spPr>
          <a:xfrm>
            <a:off x="1257840" y="2001600"/>
            <a:ext cx="981000" cy="364680"/>
          </a:xfrm>
          <a:prstGeom prst="rect">
            <a:avLst/>
          </a:prstGeom>
        </p:spPr>
        <p:txBody>
          <a:bodyPr bIns="45000" lIns="90000" rIns="90000" tIns="45000" wrap="none"/>
          <a:p>
            <a:r>
              <a:rPr b="1" lang="en-US"/>
              <a:t>NFM’11</a:t>
            </a:r>
            <a:endParaRPr/>
          </a:p>
        </p:txBody>
      </p:sp>
      <p:sp>
        <p:nvSpPr>
          <p:cNvPr id="182" name="CustomShape 22"/>
          <p:cNvSpPr/>
          <p:nvPr/>
        </p:nvSpPr>
        <p:spPr>
          <a:xfrm>
            <a:off x="2631960" y="2781360"/>
            <a:ext cx="1018800" cy="364680"/>
          </a:xfrm>
          <a:prstGeom prst="rect">
            <a:avLst/>
          </a:prstGeom>
        </p:spPr>
        <p:txBody>
          <a:bodyPr bIns="45000" lIns="90000" rIns="90000" tIns="45000" wrap="none"/>
          <a:p>
            <a:r>
              <a:rPr b="1" lang="en-US"/>
              <a:t>ICST’12</a:t>
            </a:r>
            <a:endParaRPr/>
          </a:p>
        </p:txBody>
      </p:sp>
      <p:sp>
        <p:nvSpPr>
          <p:cNvPr id="183" name="CustomShape 23"/>
          <p:cNvSpPr/>
          <p:nvPr/>
        </p:nvSpPr>
        <p:spPr>
          <a:xfrm>
            <a:off x="2060280" y="3499560"/>
            <a:ext cx="1081440" cy="364680"/>
          </a:xfrm>
          <a:prstGeom prst="rect">
            <a:avLst/>
          </a:prstGeom>
        </p:spPr>
        <p:txBody>
          <a:bodyPr bIns="45000" lIns="90000" rIns="90000" tIns="45000" wrap="none"/>
          <a:p>
            <a:r>
              <a:rPr b="1" lang="en-US">
                <a:solidFill>
                  <a:srgbClr val="000000"/>
                </a:solidFill>
                <a:latin typeface="Calibri"/>
              </a:rPr>
              <a:t>ASE’06</a:t>
            </a:r>
            <a:endParaRPr/>
          </a:p>
        </p:txBody>
      </p:sp>
      <p:sp>
        <p:nvSpPr>
          <p:cNvPr id="184" name="CustomShape 24"/>
          <p:cNvSpPr/>
          <p:nvPr/>
        </p:nvSpPr>
        <p:spPr>
          <a:xfrm>
            <a:off x="109080" y="950760"/>
            <a:ext cx="6218280" cy="5646240"/>
          </a:xfrm>
          <a:prstGeom prst="ellipse">
            <a:avLst/>
          </a:prstGeom>
          <a:ln w="25560">
            <a:solidFill>
              <a:srgbClr val="000000"/>
            </a:solidFill>
            <a:round/>
          </a:ln>
        </p:spPr>
      </p:sp>
      <p:sp>
        <p:nvSpPr>
          <p:cNvPr id="185" name="CustomShape 25"/>
          <p:cNvSpPr/>
          <p:nvPr/>
        </p:nvSpPr>
        <p:spPr>
          <a:xfrm>
            <a:off x="654480" y="4575600"/>
            <a:ext cx="2597760" cy="1310040"/>
          </a:xfrm>
          <a:prstGeom prst="rect">
            <a:avLst/>
          </a:prstGeom>
          <a:solidFill>
            <a:srgbClr val="ffffff"/>
          </a:solidFill>
          <a:ln>
            <a:solidFill>
              <a:srgbClr val="000000"/>
            </a:solidFill>
          </a:ln>
        </p:spPr>
        <p:txBody>
          <a:bodyPr bIns="45000" lIns="90000" rIns="90000" tIns="45000"/>
          <a:p>
            <a:r>
              <a:rPr b="1" lang="en-US" sz="2000">
                <a:solidFill>
                  <a:srgbClr val="ff0000"/>
                </a:solidFill>
                <a:latin typeface="Calibri"/>
              </a:rPr>
              <a:t>IMPROVED SOFTWARE </a:t>
            </a:r>
            <a:endParaRPr/>
          </a:p>
          <a:p>
            <a:r>
              <a:rPr b="1" lang="en-US" sz="2000">
                <a:solidFill>
                  <a:srgbClr val="ff0000"/>
                </a:solidFill>
                <a:latin typeface="Calibri"/>
              </a:rPr>
              <a:t>MODEL CHECKING</a:t>
            </a:r>
            <a:endParaRPr/>
          </a:p>
        </p:txBody>
      </p:sp>
      <p:sp>
        <p:nvSpPr>
          <p:cNvPr id="186" name="CustomShape 26"/>
          <p:cNvSpPr/>
          <p:nvPr/>
        </p:nvSpPr>
        <p:spPr>
          <a:xfrm>
            <a:off x="8280" y="12960"/>
            <a:ext cx="5355360" cy="1142640"/>
          </a:xfrm>
          <a:prstGeom prst="rect">
            <a:avLst/>
          </a:prstGeom>
        </p:spPr>
        <p:txBody>
          <a:bodyPr bIns="45000" lIns="90000" rIns="90000" tIns="45000"/>
          <a:p>
            <a:r>
              <a:rPr lang="en-US" sz="4400">
                <a:solidFill>
                  <a:srgbClr val="000000"/>
                </a:solidFill>
                <a:latin typeface="Calibri"/>
              </a:rPr>
              <a:t>Overview of My Work</a:t>
            </a:r>
            <a:endParaRPr/>
          </a:p>
        </p:txBody>
      </p:sp>
      <p:sp>
        <p:nvSpPr>
          <p:cNvPr id="187" name="CustomShape 27"/>
          <p:cNvSpPr/>
          <p:nvPr/>
        </p:nvSpPr>
        <p:spPr>
          <a:xfrm>
            <a:off x="4700880" y="3694320"/>
            <a:ext cx="1325880" cy="639000"/>
          </a:xfrm>
          <a:prstGeom prst="rect">
            <a:avLst/>
          </a:prstGeom>
        </p:spPr>
        <p:txBody>
          <a:bodyPr bIns="45000" lIns="90000" rIns="90000" tIns="45000"/>
          <a:p>
            <a:r>
              <a:rPr b="1" lang="en-US">
                <a:solidFill>
                  <a:srgbClr val="000000"/>
                </a:solidFill>
                <a:latin typeface="Calibri"/>
              </a:rPr>
              <a:t>HotDep’07</a:t>
            </a:r>
            <a:endParaRPr/>
          </a:p>
        </p:txBody>
      </p:sp>
      <p:sp>
        <p:nvSpPr>
          <p:cNvPr id="188" name="CustomShape 28"/>
          <p:cNvSpPr/>
          <p:nvPr/>
        </p:nvSpPr>
        <p:spPr>
          <a:xfrm>
            <a:off x="251640" y="4005000"/>
            <a:ext cx="1325880" cy="364680"/>
          </a:xfrm>
          <a:prstGeom prst="rect">
            <a:avLst/>
          </a:prstGeom>
        </p:spPr>
        <p:txBody>
          <a:bodyPr bIns="45000" lIns="90000" rIns="90000" tIns="45000"/>
          <a:p>
            <a:r>
              <a:rPr b="1" lang="en-US">
                <a:solidFill>
                  <a:srgbClr val="000000"/>
                </a:solidFill>
                <a:latin typeface="Calibri"/>
              </a:rPr>
              <a:t>ICST’09</a:t>
            </a:r>
            <a:endParaRPr/>
          </a:p>
        </p:txBody>
      </p:sp>
      <p:sp>
        <p:nvSpPr>
          <p:cNvPr id="189" name="CustomShape 29"/>
          <p:cNvSpPr/>
          <p:nvPr/>
        </p:nvSpPr>
        <p:spPr>
          <a:xfrm>
            <a:off x="1388160" y="724680"/>
            <a:ext cx="3644640" cy="45612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SOFTWARE TESTING</a:t>
            </a:r>
            <a:endParaRPr/>
          </a:p>
        </p:txBody>
      </p:sp>
      <p:sp>
        <p:nvSpPr>
          <p:cNvPr id="190" name="CustomShape 30"/>
          <p:cNvSpPr/>
          <p:nvPr/>
        </p:nvSpPr>
        <p:spPr>
          <a:xfrm>
            <a:off x="6187320" y="1275840"/>
            <a:ext cx="3091680" cy="45612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STATIC ANALYSIS</a:t>
            </a:r>
            <a:endParaRPr/>
          </a:p>
        </p:txBody>
      </p:sp>
      <p:sp>
        <p:nvSpPr>
          <p:cNvPr id="191" name="CustomShape 31"/>
          <p:cNvSpPr/>
          <p:nvPr/>
        </p:nvSpPr>
        <p:spPr>
          <a:xfrm>
            <a:off x="6617880" y="4688640"/>
            <a:ext cx="2564280" cy="82188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RUNTIME </a:t>
            </a:r>
            <a:endParaRPr/>
          </a:p>
          <a:p>
            <a:r>
              <a:rPr b="1" lang="en-US" sz="2400">
                <a:solidFill>
                  <a:srgbClr val="0070c0"/>
                </a:solidFill>
                <a:latin typeface="Calibri"/>
              </a:rPr>
              <a:t>VERIFICATION</a:t>
            </a:r>
            <a:endParaRPr/>
          </a:p>
        </p:txBody>
      </p:sp>
      <p:sp>
        <p:nvSpPr>
          <p:cNvPr id="192" name="CustomShape 32"/>
          <p:cNvSpPr/>
          <p:nvPr/>
        </p:nvSpPr>
        <p:spPr>
          <a:xfrm>
            <a:off x="4018680" y="2411640"/>
            <a:ext cx="1081440" cy="364680"/>
          </a:xfrm>
          <a:prstGeom prst="rect">
            <a:avLst/>
          </a:prstGeom>
        </p:spPr>
        <p:txBody>
          <a:bodyPr bIns="45000" lIns="90000" rIns="90000" tIns="45000" wrap="none"/>
          <a:p>
            <a:r>
              <a:rPr b="1" lang="en-US">
                <a:solidFill>
                  <a:srgbClr val="000000"/>
                </a:solidFill>
                <a:latin typeface="Calibri"/>
              </a:rPr>
              <a:t>ASE’11</a:t>
            </a:r>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7"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Time for Unsuccessful Cases</a:t>
            </a:r>
            <a:endParaRPr/>
          </a:p>
        </p:txBody>
      </p:sp>
      <p:pic>
        <p:nvPicPr>
          <p:cNvPr descr="" id="838" name="Picture 3"/>
          <p:cNvPicPr/>
          <p:nvPr/>
        </p:nvPicPr>
        <p:blipFill>
          <a:blip r:embed="rId1"/>
          <a:stretch>
            <a:fillRect/>
          </a:stretch>
        </p:blipFill>
        <p:spPr>
          <a:xfrm>
            <a:off x="1187640" y="1556640"/>
            <a:ext cx="6133680" cy="4826520"/>
          </a:xfrm>
          <a:prstGeom prst="rect">
            <a:avLst/>
          </a:prstGeom>
        </p:spPr>
      </p:pic>
      <p:sp>
        <p:nvSpPr>
          <p:cNvPr id="839" name="CustomShape 2"/>
          <p:cNvSpPr/>
          <p:nvPr/>
        </p:nvSpPr>
        <p:spPr>
          <a:xfrm>
            <a:off x="3348000" y="1562040"/>
            <a:ext cx="3528000" cy="3137760"/>
          </a:xfrm>
          <a:prstGeom prst="rect">
            <a:avLst/>
          </a:prstGeom>
          <a:solidFill>
            <a:srgbClr val="ffffff"/>
          </a:solidFill>
          <a:ln w="25560">
            <a:solidFill>
              <a:srgbClr val="000000"/>
            </a:solidFill>
            <a:round/>
          </a:ln>
        </p:spPr>
        <p:txBody>
          <a:bodyPr bIns="45000" lIns="90000" rIns="90000" tIns="45000"/>
          <a:p>
            <a:pPr algn="ctr"/>
            <a:r>
              <a:rPr lang="en-US" sz="4000">
                <a:solidFill>
                  <a:srgbClr val="000000"/>
                </a:solidFill>
                <a:latin typeface="Calibri"/>
              </a:rPr>
              <a:t>Similar time distributions for combinations</a:t>
            </a: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0"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Combinations Substantially Better</a:t>
            </a:r>
            <a:endParaRPr/>
          </a:p>
        </p:txBody>
      </p:sp>
      <p:pic>
        <p:nvPicPr>
          <p:cNvPr descr="" id="841" name="Picture 2"/>
          <p:cNvPicPr/>
          <p:nvPr/>
        </p:nvPicPr>
        <p:blipFill>
          <a:blip r:embed="rId1"/>
          <a:stretch>
            <a:fillRect/>
          </a:stretch>
        </p:blipFill>
        <p:spPr>
          <a:xfrm>
            <a:off x="1234440" y="1484640"/>
            <a:ext cx="6048360" cy="5006160"/>
          </a:xfrm>
          <a:prstGeom prst="rect">
            <a:avLst/>
          </a:prstGeom>
        </p:spPr>
      </p:pic>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2"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Conclusions for CORAL</a:t>
            </a:r>
            <a:endParaRPr/>
          </a:p>
        </p:txBody>
      </p:sp>
      <p:sp>
        <p:nvSpPr>
          <p:cNvPr id="843" name="TextShape 2"/>
          <p:cNvSpPr txBox="1"/>
          <p:nvPr/>
        </p:nvSpPr>
        <p:spPr>
          <a:xfrm>
            <a:off x="457200" y="1412640"/>
            <a:ext cx="8229240" cy="2736000"/>
          </a:xfrm>
          <a:prstGeom prst="rect">
            <a:avLst/>
          </a:prstGeom>
        </p:spPr>
        <p:txBody>
          <a:bodyPr/>
          <a:p>
            <a:pPr>
              <a:buFont typeface="Arial"/>
              <a:buChar char="•"/>
            </a:pPr>
            <a:r>
              <a:rPr lang="pt-BR" sz="3200">
                <a:solidFill>
                  <a:srgbClr val="000000"/>
                </a:solidFill>
                <a:latin typeface="Calibri"/>
              </a:rPr>
              <a:t>Combination solved more constraints than meta-heuristic search or interval solving alone</a:t>
            </a:r>
            <a:endParaRPr/>
          </a:p>
          <a:p>
            <a:pPr lvl="1">
              <a:buFont typeface="Arial"/>
              <a:buChar char="–"/>
            </a:pPr>
            <a:r>
              <a:rPr lang="pt-BR" sz="2800">
                <a:solidFill>
                  <a:srgbClr val="000000"/>
                </a:solidFill>
                <a:latin typeface="Calibri"/>
              </a:rPr>
              <a:t>Both global and local search help interval solving</a:t>
            </a:r>
            <a:endParaRPr/>
          </a:p>
          <a:p>
            <a:endParaRPr/>
          </a:p>
          <a:p>
            <a:endParaRPr/>
          </a:p>
          <a:p>
            <a:endParaRPr/>
          </a:p>
        </p:txBody>
      </p:sp>
      <p:sp>
        <p:nvSpPr>
          <p:cNvPr id="844" name="CustomShape 3"/>
          <p:cNvSpPr/>
          <p:nvPr/>
        </p:nvSpPr>
        <p:spPr>
          <a:xfrm>
            <a:off x="1769040" y="3213000"/>
            <a:ext cx="5466960" cy="1187640"/>
          </a:xfrm>
          <a:prstGeom prst="rect">
            <a:avLst/>
          </a:prstGeom>
          <a:solidFill>
            <a:srgbClr val="ffffff"/>
          </a:solidFill>
        </p:spPr>
        <p:txBody>
          <a:bodyPr bIns="45000" lIns="90000" rIns="90000" tIns="45000"/>
          <a:p>
            <a:r>
              <a:rPr lang="en-US" sz="3600" u="sng">
                <a:solidFill>
                  <a:srgbClr val="0000ff"/>
                </a:solidFill>
                <a:latin typeface="Calibri"/>
                <a:hlinkClick r:id="rId1"/>
              </a:rPr>
              <a:t>http://pan.cin.ufpe.br/coral</a:t>
            </a:r>
            <a:r>
              <a:rPr lang="en-US" sz="3600">
                <a:solidFill>
                  <a:srgbClr val="000000"/>
                </a:solidFill>
                <a:latin typeface="Calibri"/>
              </a:rPr>
              <a:t> </a:t>
            </a:r>
            <a:endParaRPr/>
          </a:p>
        </p:txBody>
      </p:sp>
      <p:pic>
        <p:nvPicPr>
          <p:cNvPr descr="" id="845" name="Imagem 6"/>
          <p:cNvPicPr/>
          <p:nvPr/>
        </p:nvPicPr>
        <p:blipFill>
          <a:blip r:embed="rId2"/>
          <a:stretch>
            <a:fillRect/>
          </a:stretch>
        </p:blipFill>
        <p:spPr>
          <a:xfrm>
            <a:off x="1763640" y="3912120"/>
            <a:ext cx="5406840" cy="2467080"/>
          </a:xfrm>
          <a:prstGeom prst="rect">
            <a:avLst/>
          </a:prstGeom>
        </p:spPr>
      </p:pic>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6"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Closely Related Work</a:t>
            </a:r>
            <a:endParaRPr/>
          </a:p>
        </p:txBody>
      </p:sp>
      <p:sp>
        <p:nvSpPr>
          <p:cNvPr id="847" name="TextShape 2"/>
          <p:cNvSpPr txBox="1"/>
          <p:nvPr/>
        </p:nvSpPr>
        <p:spPr>
          <a:xfrm>
            <a:off x="395640" y="1368000"/>
            <a:ext cx="8496720" cy="5445000"/>
          </a:xfrm>
          <a:prstGeom prst="rect">
            <a:avLst/>
          </a:prstGeom>
        </p:spPr>
        <p:txBody>
          <a:bodyPr/>
          <a:p>
            <a:pPr>
              <a:buFont typeface="Arial"/>
              <a:buChar char="•"/>
            </a:pPr>
            <a:r>
              <a:rPr lang="pt-BR" sz="3200">
                <a:solidFill>
                  <a:srgbClr val="000000"/>
                </a:solidFill>
                <a:latin typeface="Calibri"/>
              </a:rPr>
              <a:t>Combining interval solving and SAT solving</a:t>
            </a:r>
            <a:endParaRPr/>
          </a:p>
          <a:p>
            <a:pPr lvl="1">
              <a:buFont typeface="Arial"/>
              <a:buChar char="–"/>
            </a:pPr>
            <a:r>
              <a:rPr lang="pt-BR" sz="2800">
                <a:solidFill>
                  <a:srgbClr val="000000"/>
                </a:solidFill>
                <a:latin typeface="Calibri"/>
              </a:rPr>
              <a:t>E.g., iSAT [Franzle </a:t>
            </a:r>
            <a:r>
              <a:rPr i="1" lang="pt-BR" sz="2800">
                <a:solidFill>
                  <a:srgbClr val="000000"/>
                </a:solidFill>
                <a:latin typeface="Calibri"/>
              </a:rPr>
              <a:t>et</a:t>
            </a:r>
            <a:r>
              <a:rPr lang="pt-BR" sz="2800">
                <a:solidFill>
                  <a:srgbClr val="000000"/>
                </a:solidFill>
                <a:latin typeface="Calibri"/>
              </a:rPr>
              <a:t> </a:t>
            </a:r>
            <a:r>
              <a:rPr i="1" lang="pt-BR" sz="2800">
                <a:solidFill>
                  <a:srgbClr val="000000"/>
                </a:solidFill>
                <a:latin typeface="Calibri"/>
              </a:rPr>
              <a:t>al., </a:t>
            </a:r>
            <a:r>
              <a:rPr lang="pt-BR" sz="2800">
                <a:solidFill>
                  <a:srgbClr val="000000"/>
                </a:solidFill>
                <a:latin typeface="Calibri"/>
              </a:rPr>
              <a:t>JSAT’10]</a:t>
            </a:r>
            <a:endParaRPr/>
          </a:p>
          <a:p>
            <a:pPr>
              <a:buFont typeface="Arial"/>
              <a:buChar char="•"/>
            </a:pPr>
            <a:r>
              <a:rPr lang="pt-BR" sz="3200">
                <a:solidFill>
                  <a:srgbClr val="000000"/>
                </a:solidFill>
                <a:latin typeface="Calibri"/>
              </a:rPr>
              <a:t>Using meta-heuristic search</a:t>
            </a:r>
            <a:endParaRPr/>
          </a:p>
          <a:p>
            <a:pPr lvl="1">
              <a:buFont typeface="Arial"/>
              <a:buChar char="–"/>
            </a:pPr>
            <a:r>
              <a:rPr lang="pt-BR" sz="2800">
                <a:solidFill>
                  <a:srgbClr val="000000"/>
                </a:solidFill>
                <a:latin typeface="Calibri"/>
              </a:rPr>
              <a:t>E.g., FLoPSy [Lakhotia </a:t>
            </a:r>
            <a:r>
              <a:rPr i="1" lang="pt-BR" sz="2800">
                <a:solidFill>
                  <a:srgbClr val="000000"/>
                </a:solidFill>
                <a:latin typeface="Calibri"/>
              </a:rPr>
              <a:t>et al.,</a:t>
            </a:r>
            <a:r>
              <a:rPr lang="pt-BR" sz="2800">
                <a:solidFill>
                  <a:srgbClr val="000000"/>
                </a:solidFill>
                <a:latin typeface="Calibri"/>
              </a:rPr>
              <a:t> ICTSS’10]</a:t>
            </a:r>
            <a:endParaRPr/>
          </a:p>
          <a:p>
            <a:pPr>
              <a:buFont typeface="Arial"/>
              <a:buChar char="•"/>
            </a:pPr>
            <a:r>
              <a:rPr lang="pt-BR" sz="3200">
                <a:solidFill>
                  <a:srgbClr val="000000"/>
                </a:solidFill>
                <a:latin typeface="Calibri"/>
              </a:rPr>
              <a:t>Optimizing solving with constraint propagation</a:t>
            </a:r>
            <a:endParaRPr/>
          </a:p>
          <a:p>
            <a:pPr lvl="1">
              <a:buFont typeface="Arial"/>
              <a:buChar char="–"/>
            </a:pPr>
            <a:r>
              <a:rPr lang="pt-BR" sz="2800">
                <a:solidFill>
                  <a:srgbClr val="000000"/>
                </a:solidFill>
                <a:latin typeface="Calibri"/>
              </a:rPr>
              <a:t>E.g., Choco [Jussien </a:t>
            </a:r>
            <a:r>
              <a:rPr i="1" lang="pt-BR" sz="2800">
                <a:solidFill>
                  <a:srgbClr val="000000"/>
                </a:solidFill>
                <a:latin typeface="Calibri"/>
              </a:rPr>
              <a:t>et al.</a:t>
            </a:r>
            <a:r>
              <a:rPr lang="pt-BR" sz="2800">
                <a:solidFill>
                  <a:srgbClr val="000000"/>
                </a:solidFill>
                <a:latin typeface="Calibri"/>
              </a:rPr>
              <a:t>, EMNTR’10]</a:t>
            </a:r>
            <a:endParaRPr/>
          </a:p>
          <a:p>
            <a:pPr>
              <a:buFont typeface="Arial"/>
              <a:buChar char="•"/>
            </a:pPr>
            <a:r>
              <a:rPr lang="pt-BR" sz="3200">
                <a:solidFill>
                  <a:srgbClr val="000000"/>
                </a:solidFill>
                <a:latin typeface="Calibri"/>
              </a:rPr>
              <a:t>Delegating randomly simplified constraints to decision procedures</a:t>
            </a:r>
            <a:endParaRPr/>
          </a:p>
          <a:p>
            <a:pPr lvl="1">
              <a:buFont typeface="Arial"/>
              <a:buChar char="–"/>
            </a:pPr>
            <a:r>
              <a:rPr lang="pt-BR" sz="2800">
                <a:solidFill>
                  <a:srgbClr val="000000"/>
                </a:solidFill>
                <a:latin typeface="Calibri"/>
              </a:rPr>
              <a:t>E.g., DART [Godefroid </a:t>
            </a:r>
            <a:r>
              <a:rPr i="1" lang="pt-BR" sz="2800">
                <a:solidFill>
                  <a:srgbClr val="000000"/>
                </a:solidFill>
                <a:latin typeface="Calibri"/>
              </a:rPr>
              <a:t>et al.</a:t>
            </a:r>
            <a:r>
              <a:rPr lang="pt-BR" sz="2800">
                <a:solidFill>
                  <a:srgbClr val="000000"/>
                </a:solidFill>
                <a:latin typeface="Calibri"/>
              </a:rPr>
              <a:t>, PLDI’05] and EXE [Cadar </a:t>
            </a:r>
            <a:r>
              <a:rPr i="1" lang="pt-BR" sz="2800">
                <a:solidFill>
                  <a:srgbClr val="000000"/>
                </a:solidFill>
                <a:latin typeface="Calibri"/>
              </a:rPr>
              <a:t>et al.</a:t>
            </a:r>
            <a:r>
              <a:rPr lang="pt-BR" sz="2800">
                <a:solidFill>
                  <a:srgbClr val="000000"/>
                </a:solidFill>
                <a:latin typeface="Calibri"/>
              </a:rPr>
              <a:t>, CCS’06]</a:t>
            </a:r>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8"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Future Work for CORAL</a:t>
            </a:r>
            <a:endParaRPr/>
          </a:p>
        </p:txBody>
      </p:sp>
      <p:sp>
        <p:nvSpPr>
          <p:cNvPr id="849" name="TextShape 2"/>
          <p:cNvSpPr txBox="1"/>
          <p:nvPr/>
        </p:nvSpPr>
        <p:spPr>
          <a:xfrm>
            <a:off x="457200" y="1600200"/>
            <a:ext cx="8506800" cy="5068800"/>
          </a:xfrm>
          <a:prstGeom prst="rect">
            <a:avLst/>
          </a:prstGeom>
        </p:spPr>
        <p:txBody>
          <a:bodyPr/>
          <a:p>
            <a:pPr>
              <a:buFont typeface="Arial"/>
              <a:buChar char="•"/>
            </a:pPr>
            <a:r>
              <a:rPr lang="pt-BR" sz="3200">
                <a:solidFill>
                  <a:srgbClr val="000000"/>
                </a:solidFill>
                <a:latin typeface="Calibri"/>
              </a:rPr>
              <a:t>Improve CORAL. E.g., </a:t>
            </a:r>
            <a:endParaRPr/>
          </a:p>
          <a:p>
            <a:pPr lvl="1">
              <a:buFont typeface="Arial"/>
              <a:buChar char="–"/>
            </a:pPr>
            <a:r>
              <a:rPr lang="pt-BR" sz="2800">
                <a:solidFill>
                  <a:srgbClr val="000000"/>
                </a:solidFill>
                <a:latin typeface="Calibri"/>
              </a:rPr>
              <a:t>Try multiple configurations in parallel</a:t>
            </a:r>
            <a:endParaRPr/>
          </a:p>
          <a:p>
            <a:pPr lvl="1">
              <a:buFont typeface="Arial"/>
              <a:buChar char="–"/>
            </a:pPr>
            <a:r>
              <a:rPr lang="pt-BR" sz="2800">
                <a:solidFill>
                  <a:srgbClr val="000000"/>
                </a:solidFill>
                <a:latin typeface="Calibri"/>
              </a:rPr>
              <a:t>Model math functions (treated as black box now)</a:t>
            </a:r>
            <a:endParaRPr/>
          </a:p>
          <a:p>
            <a:pPr lvl="1">
              <a:buFont typeface="Arial"/>
              <a:buChar char="–"/>
            </a:pPr>
            <a:r>
              <a:rPr lang="pt-BR" sz="2800">
                <a:solidFill>
                  <a:srgbClr val="000000"/>
                </a:solidFill>
                <a:latin typeface="Calibri"/>
              </a:rPr>
              <a:t>Consider different interval solvers.  E.g., iSAT</a:t>
            </a:r>
            <a:endParaRPr/>
          </a:p>
          <a:p>
            <a:pPr>
              <a:buFont typeface="Arial"/>
              <a:buChar char="•"/>
            </a:pPr>
            <a:r>
              <a:rPr lang="pt-BR" sz="3200">
                <a:solidFill>
                  <a:srgbClr val="000000"/>
                </a:solidFill>
                <a:latin typeface="Calibri"/>
              </a:rPr>
              <a:t>Apply CORAL to new domains. E.g., </a:t>
            </a:r>
            <a:endParaRPr/>
          </a:p>
          <a:p>
            <a:pPr lvl="1">
              <a:buFont typeface="Arial"/>
              <a:buChar char="–"/>
            </a:pPr>
            <a:r>
              <a:rPr lang="pt-BR" sz="2800">
                <a:solidFill>
                  <a:srgbClr val="000000"/>
                </a:solidFill>
                <a:latin typeface="Calibri"/>
              </a:rPr>
              <a:t>Overflow &amp; round-off errors [Darulova and Kuncak, OOPSLA’11]</a:t>
            </a:r>
            <a:endParaRPr/>
          </a:p>
          <a:p>
            <a:pPr lvl="1">
              <a:buFont typeface="Arial"/>
              <a:buChar char="–"/>
            </a:pPr>
            <a:r>
              <a:rPr lang="pt-BR" sz="2800">
                <a:solidFill>
                  <a:srgbClr val="000000"/>
                </a:solidFill>
                <a:latin typeface="Calibri"/>
              </a:rPr>
              <a:t>Continuity analysis [Majumdar and Saha, RTSS’09]</a:t>
            </a:r>
            <a:endParaRPr/>
          </a:p>
          <a:p>
            <a:endParaRPr/>
          </a:p>
          <a:p>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0" name="CustomShape 1"/>
          <p:cNvSpPr/>
          <p:nvPr/>
        </p:nvSpPr>
        <p:spPr>
          <a:xfrm>
            <a:off x="168120" y="119160"/>
            <a:ext cx="6400440" cy="2016000"/>
          </a:xfrm>
          <a:prstGeom prst="rect">
            <a:avLst/>
          </a:prstGeom>
        </p:spPr>
        <p:txBody>
          <a:bodyPr/>
          <a:p>
            <a:r>
              <a:rPr lang="en-US" sz="3200">
                <a:solidFill>
                  <a:srgbClr val="000000"/>
                </a:solidFill>
                <a:latin typeface="Calibri"/>
              </a:rPr>
              <a:t>Marcelo d’Amorim</a:t>
            </a:r>
            <a:endParaRPr/>
          </a:p>
          <a:p>
            <a:r>
              <a:rPr b="1" lang="en-US" sz="2000">
                <a:solidFill>
                  <a:srgbClr val="000000"/>
                </a:solidFill>
                <a:latin typeface="Courier New"/>
              </a:rPr>
              <a:t>http://pan.cin.ufpe.br</a:t>
            </a:r>
            <a:endParaRPr/>
          </a:p>
        </p:txBody>
      </p:sp>
      <p:sp>
        <p:nvSpPr>
          <p:cNvPr id="851" name="CustomShape 2"/>
          <p:cNvSpPr/>
          <p:nvPr/>
        </p:nvSpPr>
        <p:spPr>
          <a:xfrm>
            <a:off x="347400" y="2208240"/>
            <a:ext cx="4056120" cy="1553400"/>
          </a:xfrm>
          <a:prstGeom prst="rect">
            <a:avLst/>
          </a:prstGeom>
          <a:solidFill>
            <a:srgbClr val="ffffff"/>
          </a:solidFill>
          <a:ln w="25560">
            <a:solidFill>
              <a:srgbClr val="000000"/>
            </a:solidFill>
            <a:round/>
          </a:ln>
        </p:spPr>
        <p:txBody>
          <a:bodyPr bIns="45000" lIns="90000" rIns="90000" tIns="45000"/>
          <a:p>
            <a:pPr algn="ctr"/>
            <a:r>
              <a:rPr lang="en-US" sz="2400">
                <a:solidFill>
                  <a:srgbClr val="000000"/>
                </a:solidFill>
                <a:latin typeface="Calibri"/>
              </a:rPr>
              <a:t>Symbolic execution (SE) is an important approach for automating Software Testing</a:t>
            </a:r>
            <a:endParaRPr/>
          </a:p>
        </p:txBody>
      </p:sp>
      <p:sp>
        <p:nvSpPr>
          <p:cNvPr id="852" name="CustomShape 3"/>
          <p:cNvSpPr/>
          <p:nvPr/>
        </p:nvSpPr>
        <p:spPr>
          <a:xfrm>
            <a:off x="4501440" y="2632320"/>
            <a:ext cx="4374720" cy="456120"/>
          </a:xfrm>
          <a:prstGeom prst="rect">
            <a:avLst/>
          </a:prstGeom>
          <a:solidFill>
            <a:srgbClr val="ffffff"/>
          </a:solidFill>
          <a:ln w="25560">
            <a:solidFill>
              <a:srgbClr val="000000"/>
            </a:solidFill>
            <a:round/>
          </a:ln>
        </p:spPr>
        <p:txBody>
          <a:bodyPr bIns="45000" lIns="90000" rIns="90000" tIns="45000" wrap="none"/>
          <a:p>
            <a:pPr algn="ctr"/>
            <a:r>
              <a:rPr lang="en-US" sz="2400">
                <a:solidFill>
                  <a:srgbClr val="000000"/>
                </a:solidFill>
                <a:latin typeface="Calibri"/>
              </a:rPr>
              <a:t>Constraint Solving helps SE</a:t>
            </a:r>
            <a:endParaRPr/>
          </a:p>
        </p:txBody>
      </p:sp>
      <p:sp>
        <p:nvSpPr>
          <p:cNvPr id="853" name="CustomShape 4"/>
          <p:cNvSpPr/>
          <p:nvPr/>
        </p:nvSpPr>
        <p:spPr>
          <a:xfrm>
            <a:off x="555120" y="4821120"/>
            <a:ext cx="4056120" cy="1187640"/>
          </a:xfrm>
          <a:prstGeom prst="rect">
            <a:avLst/>
          </a:prstGeom>
          <a:solidFill>
            <a:srgbClr val="ffffff"/>
          </a:solidFill>
          <a:ln w="25560">
            <a:solidFill>
              <a:srgbClr val="000000"/>
            </a:solidFill>
            <a:round/>
          </a:ln>
        </p:spPr>
        <p:txBody>
          <a:bodyPr bIns="45000" lIns="90000" rIns="90000" tIns="45000"/>
          <a:p>
            <a:pPr algn="ctr"/>
            <a:r>
              <a:rPr lang="en-US" sz="2400">
                <a:solidFill>
                  <a:srgbClr val="000000"/>
                </a:solidFill>
                <a:latin typeface="Calibri"/>
              </a:rPr>
              <a:t>Focus of this talk: how we improve Constraint Solving with CORAL</a:t>
            </a:r>
            <a:endParaRPr/>
          </a:p>
        </p:txBody>
      </p:sp>
      <p:sp>
        <p:nvSpPr>
          <p:cNvPr id="854" name="CustomShape 5"/>
          <p:cNvSpPr/>
          <p:nvPr/>
        </p:nvSpPr>
        <p:spPr>
          <a:xfrm>
            <a:off x="5160960" y="4818600"/>
            <a:ext cx="3526920" cy="1187640"/>
          </a:xfrm>
          <a:prstGeom prst="rect">
            <a:avLst/>
          </a:prstGeom>
          <a:solidFill>
            <a:srgbClr val="ffffff"/>
          </a:solidFill>
          <a:ln w="25560">
            <a:solidFill>
              <a:srgbClr val="000000"/>
            </a:solidFill>
            <a:round/>
          </a:ln>
        </p:spPr>
        <p:txBody>
          <a:bodyPr bIns="45000" lIns="90000" rIns="90000" tIns="45000"/>
          <a:p>
            <a:pPr algn="ctr"/>
            <a:r>
              <a:rPr lang="en-US" sz="2400">
                <a:solidFill>
                  <a:srgbClr val="000000"/>
                </a:solidFill>
                <a:latin typeface="Calibri"/>
              </a:rPr>
              <a:t>More generally: My goal is to improve testing and analysis</a:t>
            </a:r>
            <a:endParaRPr/>
          </a:p>
        </p:txBody>
      </p:sp>
      <p:sp>
        <p:nvSpPr>
          <p:cNvPr id="855" name="CustomShape 6"/>
          <p:cNvSpPr/>
          <p:nvPr/>
        </p:nvSpPr>
        <p:spPr>
          <a:xfrm>
            <a:off x="4534560" y="2710800"/>
            <a:ext cx="287640" cy="230400"/>
          </a:xfrm>
          <a:prstGeom prst="rightArrow">
            <a:avLst>
              <a:gd fmla="val 16200" name="adj1"/>
              <a:gd fmla="val 5400" name="adj2"/>
            </a:avLst>
          </a:prstGeom>
          <a:ln w="25560">
            <a:solidFill>
              <a:srgbClr val="3a5f8b"/>
            </a:solidFill>
            <a:round/>
          </a:ln>
        </p:spPr>
      </p:sp>
      <p:sp>
        <p:nvSpPr>
          <p:cNvPr id="856" name="CustomShape 7"/>
          <p:cNvSpPr/>
          <p:nvPr/>
        </p:nvSpPr>
        <p:spPr>
          <a:xfrm>
            <a:off x="4750560" y="5317560"/>
            <a:ext cx="287640" cy="230400"/>
          </a:xfrm>
          <a:prstGeom prst="rightArrow">
            <a:avLst>
              <a:gd fmla="val 16200" name="adj1"/>
              <a:gd fmla="val 5400" name="adj2"/>
            </a:avLst>
          </a:prstGeom>
          <a:ln w="25560">
            <a:solidFill>
              <a:srgbClr val="3a5f8b"/>
            </a:solidFill>
            <a:round/>
          </a:ln>
        </p:spPr>
      </p:sp>
      <p:sp>
        <p:nvSpPr>
          <p:cNvPr id="857" name="CustomShape 8"/>
          <p:cNvSpPr/>
          <p:nvPr/>
        </p:nvSpPr>
        <p:spPr>
          <a:xfrm>
            <a:off x="179640" y="1859400"/>
            <a:ext cx="8796240" cy="1857600"/>
          </a:xfrm>
          <a:prstGeom prst="rect">
            <a:avLst/>
          </a:prstGeom>
          <a:ln w="38160">
            <a:solidFill>
              <a:srgbClr val="3a5f8b"/>
            </a:solidFill>
            <a:round/>
          </a:ln>
        </p:spPr>
      </p:sp>
      <p:sp>
        <p:nvSpPr>
          <p:cNvPr id="858" name="CustomShape 9"/>
          <p:cNvSpPr/>
          <p:nvPr/>
        </p:nvSpPr>
        <p:spPr>
          <a:xfrm>
            <a:off x="8901360" y="1772640"/>
            <a:ext cx="167760" cy="2350800"/>
          </a:xfrm>
          <a:prstGeom prst="rect">
            <a:avLst/>
          </a:prstGeom>
          <a:solidFill>
            <a:srgbClr val="ffffff"/>
          </a:solidFill>
        </p:spPr>
      </p:sp>
      <p:sp>
        <p:nvSpPr>
          <p:cNvPr id="859" name="CustomShape 10"/>
          <p:cNvSpPr/>
          <p:nvPr/>
        </p:nvSpPr>
        <p:spPr>
          <a:xfrm>
            <a:off x="70200" y="4437000"/>
            <a:ext cx="8796240" cy="1857600"/>
          </a:xfrm>
          <a:prstGeom prst="rect">
            <a:avLst/>
          </a:prstGeom>
          <a:ln w="38160">
            <a:solidFill>
              <a:srgbClr val="3a5f8b"/>
            </a:solidFill>
            <a:round/>
          </a:ln>
        </p:spPr>
      </p:sp>
      <p:sp>
        <p:nvSpPr>
          <p:cNvPr id="860" name="CustomShape 11"/>
          <p:cNvSpPr/>
          <p:nvPr/>
        </p:nvSpPr>
        <p:spPr>
          <a:xfrm>
            <a:off x="8583120" y="2710080"/>
            <a:ext cx="287640" cy="230400"/>
          </a:xfrm>
          <a:prstGeom prst="rightArrow">
            <a:avLst>
              <a:gd fmla="val 16200" name="adj1"/>
              <a:gd fmla="val 5400" name="adj2"/>
            </a:avLst>
          </a:prstGeom>
          <a:ln w="25560">
            <a:solidFill>
              <a:srgbClr val="3a5f8b"/>
            </a:solidFill>
            <a:round/>
          </a:ln>
        </p:spPr>
      </p:sp>
      <p:sp>
        <p:nvSpPr>
          <p:cNvPr id="861" name="CustomShape 12"/>
          <p:cNvSpPr/>
          <p:nvPr/>
        </p:nvSpPr>
        <p:spPr>
          <a:xfrm>
            <a:off x="35640" y="4279680"/>
            <a:ext cx="167760" cy="2350800"/>
          </a:xfrm>
          <a:prstGeom prst="rect">
            <a:avLst/>
          </a:prstGeom>
          <a:solidFill>
            <a:srgbClr val="ffffff"/>
          </a:solidFill>
        </p:spPr>
      </p:sp>
      <p:sp>
        <p:nvSpPr>
          <p:cNvPr id="862" name="CustomShape 13"/>
          <p:cNvSpPr/>
          <p:nvPr/>
        </p:nvSpPr>
        <p:spPr>
          <a:xfrm>
            <a:off x="179640" y="5310720"/>
            <a:ext cx="287640" cy="230400"/>
          </a:xfrm>
          <a:prstGeom prst="rightArrow">
            <a:avLst>
              <a:gd fmla="val 16200" name="adj1"/>
              <a:gd fmla="val 5400" name="adj2"/>
            </a:avLst>
          </a:prstGeom>
          <a:ln w="25560">
            <a:solidFill>
              <a:srgbClr val="3a5f8b"/>
            </a:solidFill>
            <a:round/>
          </a:ln>
        </p:spPr>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CustomShape 1"/>
          <p:cNvSpPr/>
          <p:nvPr/>
        </p:nvSpPr>
        <p:spPr>
          <a:xfrm>
            <a:off x="6516360" y="1383840"/>
            <a:ext cx="2131920" cy="2044800"/>
          </a:xfrm>
          <a:prstGeom prst="ellipse">
            <a:avLst/>
          </a:prstGeom>
          <a:ln w="25560">
            <a:solidFill>
              <a:srgbClr val="000000"/>
            </a:solidFill>
            <a:round/>
          </a:ln>
        </p:spPr>
      </p:sp>
      <p:sp>
        <p:nvSpPr>
          <p:cNvPr id="194" name="CustomShape 2"/>
          <p:cNvSpPr/>
          <p:nvPr/>
        </p:nvSpPr>
        <p:spPr>
          <a:xfrm>
            <a:off x="6743160" y="1851840"/>
            <a:ext cx="966960" cy="364680"/>
          </a:xfrm>
          <a:prstGeom prst="rect">
            <a:avLst/>
          </a:prstGeom>
        </p:spPr>
        <p:txBody>
          <a:bodyPr bIns="45000" lIns="90000" rIns="90000" tIns="45000" wrap="none"/>
          <a:p>
            <a:r>
              <a:rPr b="1" lang="en-US">
                <a:solidFill>
                  <a:srgbClr val="808080"/>
                </a:solidFill>
              </a:rPr>
              <a:t>SCP’12</a:t>
            </a:r>
            <a:endParaRPr/>
          </a:p>
        </p:txBody>
      </p:sp>
      <p:sp>
        <p:nvSpPr>
          <p:cNvPr id="195" name="CustomShape 3"/>
          <p:cNvSpPr/>
          <p:nvPr/>
        </p:nvSpPr>
        <p:spPr>
          <a:xfrm>
            <a:off x="7724520" y="2067840"/>
            <a:ext cx="814680" cy="364680"/>
          </a:xfrm>
          <a:prstGeom prst="rect">
            <a:avLst/>
          </a:prstGeom>
        </p:spPr>
        <p:txBody>
          <a:bodyPr bIns="45000" lIns="90000" rIns="90000" tIns="45000" wrap="none"/>
          <a:p>
            <a:r>
              <a:rPr b="1" lang="en-US"/>
              <a:t>CC’11</a:t>
            </a:r>
            <a:endParaRPr/>
          </a:p>
        </p:txBody>
      </p:sp>
      <p:sp>
        <p:nvSpPr>
          <p:cNvPr id="196" name="CustomShape 4"/>
          <p:cNvSpPr/>
          <p:nvPr/>
        </p:nvSpPr>
        <p:spPr>
          <a:xfrm>
            <a:off x="6882120" y="2572200"/>
            <a:ext cx="1247400" cy="364680"/>
          </a:xfrm>
          <a:prstGeom prst="rect">
            <a:avLst/>
          </a:prstGeom>
        </p:spPr>
        <p:txBody>
          <a:bodyPr bIns="45000" lIns="90000" rIns="90000" tIns="45000" wrap="none"/>
          <a:p>
            <a:r>
              <a:rPr b="1" lang="en-US"/>
              <a:t>CbSoft’10</a:t>
            </a:r>
            <a:endParaRPr/>
          </a:p>
        </p:txBody>
      </p:sp>
      <p:sp>
        <p:nvSpPr>
          <p:cNvPr id="197" name="CustomShape 5"/>
          <p:cNvSpPr/>
          <p:nvPr/>
        </p:nvSpPr>
        <p:spPr>
          <a:xfrm>
            <a:off x="4966920" y="4235040"/>
            <a:ext cx="2435760" cy="2577960"/>
          </a:xfrm>
          <a:prstGeom prst="ellipse">
            <a:avLst/>
          </a:prstGeom>
          <a:ln w="25560">
            <a:solidFill>
              <a:srgbClr val="000000"/>
            </a:solidFill>
            <a:round/>
          </a:ln>
        </p:spPr>
      </p:sp>
      <p:sp>
        <p:nvSpPr>
          <p:cNvPr id="198" name="CustomShape 6"/>
          <p:cNvSpPr/>
          <p:nvPr/>
        </p:nvSpPr>
        <p:spPr>
          <a:xfrm>
            <a:off x="6085440" y="5459400"/>
            <a:ext cx="1158840" cy="364680"/>
          </a:xfrm>
          <a:prstGeom prst="rect">
            <a:avLst/>
          </a:prstGeom>
        </p:spPr>
        <p:txBody>
          <a:bodyPr bIns="45000" lIns="90000" rIns="90000" tIns="45000"/>
          <a:p>
            <a:r>
              <a:rPr b="1" lang="en-US"/>
              <a:t>CAV’05</a:t>
            </a:r>
            <a:endParaRPr/>
          </a:p>
        </p:txBody>
      </p:sp>
      <p:sp>
        <p:nvSpPr>
          <p:cNvPr id="199" name="CustomShape 7"/>
          <p:cNvSpPr/>
          <p:nvPr/>
        </p:nvSpPr>
        <p:spPr>
          <a:xfrm>
            <a:off x="4972320" y="4882320"/>
            <a:ext cx="1199520" cy="639000"/>
          </a:xfrm>
          <a:prstGeom prst="rect">
            <a:avLst/>
          </a:prstGeom>
        </p:spPr>
        <p:txBody>
          <a:bodyPr bIns="45000" lIns="90000" rIns="90000" tIns="45000"/>
          <a:p>
            <a:r>
              <a:rPr b="1" lang="en-US"/>
              <a:t>WODA’05</a:t>
            </a:r>
            <a:endParaRPr/>
          </a:p>
        </p:txBody>
      </p:sp>
      <p:sp>
        <p:nvSpPr>
          <p:cNvPr id="200" name="CustomShape 8"/>
          <p:cNvSpPr/>
          <p:nvPr/>
        </p:nvSpPr>
        <p:spPr>
          <a:xfrm>
            <a:off x="6235200" y="4689720"/>
            <a:ext cx="1216800" cy="364680"/>
          </a:xfrm>
          <a:prstGeom prst="rect">
            <a:avLst/>
          </a:prstGeom>
        </p:spPr>
        <p:txBody>
          <a:bodyPr bIns="45000" lIns="90000" rIns="90000" tIns="45000"/>
          <a:p>
            <a:r>
              <a:rPr b="1" lang="en-US"/>
              <a:t>RV’05</a:t>
            </a:r>
            <a:endParaRPr/>
          </a:p>
        </p:txBody>
      </p:sp>
      <p:sp>
        <p:nvSpPr>
          <p:cNvPr id="201" name="CustomShape 9"/>
          <p:cNvSpPr/>
          <p:nvPr/>
        </p:nvSpPr>
        <p:spPr>
          <a:xfrm>
            <a:off x="5429880" y="6044760"/>
            <a:ext cx="1209600" cy="364680"/>
          </a:xfrm>
          <a:prstGeom prst="rect">
            <a:avLst/>
          </a:prstGeom>
        </p:spPr>
        <p:txBody>
          <a:bodyPr bIns="45000" lIns="90000" rIns="90000" tIns="45000" wrap="none"/>
          <a:p>
            <a:r>
              <a:rPr b="1" lang="en-US"/>
              <a:t>ICFEM’04</a:t>
            </a:r>
            <a:endParaRPr/>
          </a:p>
        </p:txBody>
      </p:sp>
      <p:sp>
        <p:nvSpPr>
          <p:cNvPr id="202" name="CustomShape 10"/>
          <p:cNvSpPr/>
          <p:nvPr/>
        </p:nvSpPr>
        <p:spPr>
          <a:xfrm>
            <a:off x="1268280" y="3199680"/>
            <a:ext cx="3538080" cy="3314520"/>
          </a:xfrm>
          <a:prstGeom prst="ellipse">
            <a:avLst/>
          </a:prstGeom>
          <a:ln w="25560">
            <a:solidFill>
              <a:srgbClr val="000000"/>
            </a:solidFill>
            <a:round/>
          </a:ln>
        </p:spPr>
      </p:sp>
      <p:sp>
        <p:nvSpPr>
          <p:cNvPr id="203" name="CustomShape 11"/>
          <p:cNvSpPr/>
          <p:nvPr/>
        </p:nvSpPr>
        <p:spPr>
          <a:xfrm>
            <a:off x="3384720" y="4973040"/>
            <a:ext cx="1240200" cy="364680"/>
          </a:xfrm>
          <a:prstGeom prst="rect">
            <a:avLst/>
          </a:prstGeom>
        </p:spPr>
        <p:txBody>
          <a:bodyPr bIns="45000" lIns="90000" rIns="90000" tIns="45000"/>
          <a:p>
            <a:r>
              <a:rPr b="1" lang="en-US"/>
              <a:t>ICFEM’06</a:t>
            </a:r>
            <a:endParaRPr/>
          </a:p>
        </p:txBody>
      </p:sp>
      <p:sp>
        <p:nvSpPr>
          <p:cNvPr id="204" name="CustomShape 12"/>
          <p:cNvSpPr/>
          <p:nvPr/>
        </p:nvSpPr>
        <p:spPr>
          <a:xfrm>
            <a:off x="3005640" y="3994560"/>
            <a:ext cx="1157400" cy="364680"/>
          </a:xfrm>
          <a:prstGeom prst="rect">
            <a:avLst/>
          </a:prstGeom>
        </p:spPr>
        <p:txBody>
          <a:bodyPr bIns="45000" lIns="90000" rIns="90000" tIns="45000"/>
          <a:p>
            <a:r>
              <a:rPr b="1" lang="en-US"/>
              <a:t>ISSTA’07</a:t>
            </a:r>
            <a:endParaRPr/>
          </a:p>
        </p:txBody>
      </p:sp>
      <p:sp>
        <p:nvSpPr>
          <p:cNvPr id="205" name="CustomShape 13"/>
          <p:cNvSpPr/>
          <p:nvPr/>
        </p:nvSpPr>
        <p:spPr>
          <a:xfrm>
            <a:off x="1581480" y="4145400"/>
            <a:ext cx="1301760" cy="364680"/>
          </a:xfrm>
          <a:prstGeom prst="rect">
            <a:avLst/>
          </a:prstGeom>
        </p:spPr>
        <p:txBody>
          <a:bodyPr bIns="45000" lIns="90000" rIns="90000" tIns="45000"/>
          <a:p>
            <a:r>
              <a:rPr b="1" lang="en-US"/>
              <a:t>TSE’08</a:t>
            </a:r>
            <a:endParaRPr/>
          </a:p>
        </p:txBody>
      </p:sp>
      <p:sp>
        <p:nvSpPr>
          <p:cNvPr id="206" name="CustomShape 14"/>
          <p:cNvSpPr/>
          <p:nvPr/>
        </p:nvSpPr>
        <p:spPr>
          <a:xfrm>
            <a:off x="1773720" y="5403240"/>
            <a:ext cx="1904400" cy="364680"/>
          </a:xfrm>
          <a:prstGeom prst="rect">
            <a:avLst/>
          </a:prstGeom>
        </p:spPr>
        <p:txBody>
          <a:bodyPr bIns="45000" lIns="90000" rIns="90000" tIns="45000" wrap="none"/>
          <a:p>
            <a:r>
              <a:rPr b="1" lang="en-US"/>
              <a:t>SIMULATION’10</a:t>
            </a:r>
            <a:endParaRPr/>
          </a:p>
        </p:txBody>
      </p:sp>
      <p:sp>
        <p:nvSpPr>
          <p:cNvPr id="207" name="CustomShape 15"/>
          <p:cNvSpPr/>
          <p:nvPr/>
        </p:nvSpPr>
        <p:spPr>
          <a:xfrm>
            <a:off x="2764440" y="5816520"/>
            <a:ext cx="1183680" cy="364680"/>
          </a:xfrm>
          <a:prstGeom prst="rect">
            <a:avLst/>
          </a:prstGeom>
        </p:spPr>
        <p:txBody>
          <a:bodyPr bIns="45000" lIns="90000" rIns="90000" tIns="45000" wrap="none"/>
          <a:p>
            <a:r>
              <a:rPr b="1" lang="en-US">
                <a:solidFill>
                  <a:srgbClr val="808080"/>
                </a:solidFill>
              </a:rPr>
              <a:t>ISSRE’12</a:t>
            </a:r>
            <a:endParaRPr/>
          </a:p>
        </p:txBody>
      </p:sp>
      <p:sp>
        <p:nvSpPr>
          <p:cNvPr id="208" name="CustomShape 16"/>
          <p:cNvSpPr/>
          <p:nvPr/>
        </p:nvSpPr>
        <p:spPr>
          <a:xfrm>
            <a:off x="3546720" y="4424760"/>
            <a:ext cx="1043640" cy="364680"/>
          </a:xfrm>
          <a:prstGeom prst="rect">
            <a:avLst/>
          </a:prstGeom>
        </p:spPr>
        <p:txBody>
          <a:bodyPr bIns="45000" lIns="90000" rIns="90000" tIns="45000"/>
          <a:p>
            <a:r>
              <a:rPr b="1" lang="en-US"/>
              <a:t>ICSE’08</a:t>
            </a:r>
            <a:endParaRPr/>
          </a:p>
        </p:txBody>
      </p:sp>
      <p:sp>
        <p:nvSpPr>
          <p:cNvPr id="209" name="CustomShape 17"/>
          <p:cNvSpPr/>
          <p:nvPr/>
        </p:nvSpPr>
        <p:spPr>
          <a:xfrm>
            <a:off x="4530600" y="2843640"/>
            <a:ext cx="1081440" cy="364680"/>
          </a:xfrm>
          <a:prstGeom prst="rect">
            <a:avLst/>
          </a:prstGeom>
        </p:spPr>
        <p:txBody>
          <a:bodyPr bIns="45000" lIns="90000" rIns="90000" tIns="45000" wrap="none"/>
          <a:p>
            <a:r>
              <a:rPr b="1" lang="en-US">
                <a:solidFill>
                  <a:srgbClr val="808080"/>
                </a:solidFill>
                <a:latin typeface="Calibri"/>
              </a:rPr>
              <a:t>ASE’12</a:t>
            </a:r>
            <a:endParaRPr/>
          </a:p>
        </p:txBody>
      </p:sp>
      <p:sp>
        <p:nvSpPr>
          <p:cNvPr id="210" name="CustomShape 18"/>
          <p:cNvSpPr/>
          <p:nvPr/>
        </p:nvSpPr>
        <p:spPr>
          <a:xfrm>
            <a:off x="4018680" y="2411640"/>
            <a:ext cx="1081440" cy="364680"/>
          </a:xfrm>
          <a:prstGeom prst="rect">
            <a:avLst/>
          </a:prstGeom>
        </p:spPr>
        <p:txBody>
          <a:bodyPr bIns="45000" lIns="90000" rIns="90000" tIns="45000" wrap="none"/>
          <a:p>
            <a:r>
              <a:rPr b="1" lang="en-US">
                <a:solidFill>
                  <a:srgbClr val="000000"/>
                </a:solidFill>
                <a:latin typeface="Calibri"/>
              </a:rPr>
              <a:t>ASE’11</a:t>
            </a:r>
            <a:endParaRPr/>
          </a:p>
        </p:txBody>
      </p:sp>
      <p:sp>
        <p:nvSpPr>
          <p:cNvPr id="211" name="CustomShape 19"/>
          <p:cNvSpPr/>
          <p:nvPr/>
        </p:nvSpPr>
        <p:spPr>
          <a:xfrm>
            <a:off x="871560" y="1317240"/>
            <a:ext cx="2980080" cy="2759400"/>
          </a:xfrm>
          <a:prstGeom prst="ellipse">
            <a:avLst/>
          </a:prstGeom>
          <a:ln w="25560">
            <a:solidFill>
              <a:srgbClr val="000000"/>
            </a:solidFill>
            <a:round/>
          </a:ln>
        </p:spPr>
      </p:sp>
      <p:sp>
        <p:nvSpPr>
          <p:cNvPr id="212" name="CustomShape 20"/>
          <p:cNvSpPr/>
          <p:nvPr/>
        </p:nvSpPr>
        <p:spPr>
          <a:xfrm>
            <a:off x="2540880" y="2281680"/>
            <a:ext cx="992880" cy="364680"/>
          </a:xfrm>
          <a:prstGeom prst="rect">
            <a:avLst/>
          </a:prstGeom>
        </p:spPr>
        <p:txBody>
          <a:bodyPr bIns="45000" lIns="90000" rIns="90000" tIns="45000" wrap="none"/>
          <a:p>
            <a:r>
              <a:rPr b="1" lang="en-US"/>
              <a:t>NFM’09</a:t>
            </a:r>
            <a:endParaRPr/>
          </a:p>
        </p:txBody>
      </p:sp>
      <p:sp>
        <p:nvSpPr>
          <p:cNvPr id="213" name="CustomShape 21"/>
          <p:cNvSpPr/>
          <p:nvPr/>
        </p:nvSpPr>
        <p:spPr>
          <a:xfrm>
            <a:off x="1200240" y="2760840"/>
            <a:ext cx="1018800" cy="364680"/>
          </a:xfrm>
          <a:prstGeom prst="rect">
            <a:avLst/>
          </a:prstGeom>
        </p:spPr>
        <p:txBody>
          <a:bodyPr bIns="45000" lIns="90000" rIns="90000" tIns="45000" wrap="none"/>
          <a:p>
            <a:r>
              <a:rPr b="1" lang="en-US"/>
              <a:t>ISSE’10</a:t>
            </a:r>
            <a:endParaRPr/>
          </a:p>
        </p:txBody>
      </p:sp>
      <p:sp>
        <p:nvSpPr>
          <p:cNvPr id="214" name="CustomShape 22"/>
          <p:cNvSpPr/>
          <p:nvPr/>
        </p:nvSpPr>
        <p:spPr>
          <a:xfrm>
            <a:off x="1257840" y="2001600"/>
            <a:ext cx="981000" cy="364680"/>
          </a:xfrm>
          <a:prstGeom prst="rect">
            <a:avLst/>
          </a:prstGeom>
        </p:spPr>
        <p:txBody>
          <a:bodyPr bIns="45000" lIns="90000" rIns="90000" tIns="45000" wrap="none"/>
          <a:p>
            <a:r>
              <a:rPr b="1" lang="en-US"/>
              <a:t>NFM’11</a:t>
            </a:r>
            <a:endParaRPr/>
          </a:p>
        </p:txBody>
      </p:sp>
      <p:sp>
        <p:nvSpPr>
          <p:cNvPr id="215" name="CustomShape 23"/>
          <p:cNvSpPr/>
          <p:nvPr/>
        </p:nvSpPr>
        <p:spPr>
          <a:xfrm>
            <a:off x="2631960" y="2781360"/>
            <a:ext cx="1018800" cy="364680"/>
          </a:xfrm>
          <a:prstGeom prst="rect">
            <a:avLst/>
          </a:prstGeom>
        </p:spPr>
        <p:txBody>
          <a:bodyPr bIns="45000" lIns="90000" rIns="90000" tIns="45000" wrap="none"/>
          <a:p>
            <a:r>
              <a:rPr b="1" lang="en-US"/>
              <a:t>ICST’12</a:t>
            </a:r>
            <a:endParaRPr/>
          </a:p>
        </p:txBody>
      </p:sp>
      <p:sp>
        <p:nvSpPr>
          <p:cNvPr id="216" name="CustomShape 24"/>
          <p:cNvSpPr/>
          <p:nvPr/>
        </p:nvSpPr>
        <p:spPr>
          <a:xfrm>
            <a:off x="2060280" y="3499560"/>
            <a:ext cx="1081440" cy="364680"/>
          </a:xfrm>
          <a:prstGeom prst="rect">
            <a:avLst/>
          </a:prstGeom>
        </p:spPr>
        <p:txBody>
          <a:bodyPr bIns="45000" lIns="90000" rIns="90000" tIns="45000" wrap="none"/>
          <a:p>
            <a:r>
              <a:rPr b="1" lang="en-US">
                <a:solidFill>
                  <a:srgbClr val="000000"/>
                </a:solidFill>
                <a:latin typeface="Calibri"/>
              </a:rPr>
              <a:t>ASE’06</a:t>
            </a:r>
            <a:endParaRPr/>
          </a:p>
        </p:txBody>
      </p:sp>
      <p:sp>
        <p:nvSpPr>
          <p:cNvPr id="217" name="CustomShape 25"/>
          <p:cNvSpPr/>
          <p:nvPr/>
        </p:nvSpPr>
        <p:spPr>
          <a:xfrm>
            <a:off x="109080" y="950760"/>
            <a:ext cx="6218280" cy="5646240"/>
          </a:xfrm>
          <a:prstGeom prst="ellipse">
            <a:avLst/>
          </a:prstGeom>
          <a:ln w="25560">
            <a:solidFill>
              <a:srgbClr val="000000"/>
            </a:solidFill>
            <a:round/>
          </a:ln>
        </p:spPr>
      </p:sp>
      <p:sp>
        <p:nvSpPr>
          <p:cNvPr id="218" name="CustomShape 26"/>
          <p:cNvSpPr/>
          <p:nvPr/>
        </p:nvSpPr>
        <p:spPr>
          <a:xfrm>
            <a:off x="654480" y="4575600"/>
            <a:ext cx="2597760" cy="1310040"/>
          </a:xfrm>
          <a:prstGeom prst="rect">
            <a:avLst/>
          </a:prstGeom>
          <a:solidFill>
            <a:srgbClr val="ffffff"/>
          </a:solidFill>
          <a:ln>
            <a:solidFill>
              <a:srgbClr val="000000"/>
            </a:solidFill>
          </a:ln>
        </p:spPr>
        <p:txBody>
          <a:bodyPr bIns="45000" lIns="90000" rIns="90000" tIns="45000"/>
          <a:p>
            <a:r>
              <a:rPr b="1" lang="en-US" sz="2000">
                <a:solidFill>
                  <a:srgbClr val="ff0000"/>
                </a:solidFill>
                <a:latin typeface="Calibri"/>
              </a:rPr>
              <a:t>IMPROVED SOFTWARE </a:t>
            </a:r>
            <a:endParaRPr/>
          </a:p>
          <a:p>
            <a:r>
              <a:rPr b="1" lang="en-US" sz="2000">
                <a:solidFill>
                  <a:srgbClr val="ff0000"/>
                </a:solidFill>
                <a:latin typeface="Calibri"/>
              </a:rPr>
              <a:t>MODEL CHECKING</a:t>
            </a:r>
            <a:endParaRPr/>
          </a:p>
        </p:txBody>
      </p:sp>
      <p:sp>
        <p:nvSpPr>
          <p:cNvPr id="219" name="CustomShape 27"/>
          <p:cNvSpPr/>
          <p:nvPr/>
        </p:nvSpPr>
        <p:spPr>
          <a:xfrm>
            <a:off x="2188440" y="1266120"/>
            <a:ext cx="2886840" cy="1614960"/>
          </a:xfrm>
          <a:prstGeom prst="rect">
            <a:avLst/>
          </a:prstGeom>
          <a:solidFill>
            <a:srgbClr val="ffffff"/>
          </a:solidFill>
          <a:ln>
            <a:solidFill>
              <a:srgbClr val="000000"/>
            </a:solidFill>
          </a:ln>
        </p:spPr>
        <p:txBody>
          <a:bodyPr bIns="45000" lIns="90000" rIns="90000" tIns="45000"/>
          <a:p>
            <a:r>
              <a:rPr b="1" lang="en-US" sz="2000">
                <a:solidFill>
                  <a:srgbClr val="ff0000"/>
                </a:solidFill>
                <a:latin typeface="Calibri"/>
              </a:rPr>
              <a:t>IMPROVED CONSTRAINT</a:t>
            </a:r>
            <a:endParaRPr/>
          </a:p>
          <a:p>
            <a:r>
              <a:rPr b="1" lang="en-US" sz="2000">
                <a:solidFill>
                  <a:srgbClr val="ff0000"/>
                </a:solidFill>
                <a:latin typeface="Calibri"/>
              </a:rPr>
              <a:t>SOLVING FOR SYMBOLIC EXECUTION</a:t>
            </a:r>
            <a:endParaRPr/>
          </a:p>
        </p:txBody>
      </p:sp>
      <p:sp>
        <p:nvSpPr>
          <p:cNvPr id="220" name="CustomShape 28"/>
          <p:cNvSpPr/>
          <p:nvPr/>
        </p:nvSpPr>
        <p:spPr>
          <a:xfrm>
            <a:off x="8280" y="12960"/>
            <a:ext cx="5355360" cy="1142640"/>
          </a:xfrm>
          <a:prstGeom prst="rect">
            <a:avLst/>
          </a:prstGeom>
        </p:spPr>
        <p:txBody>
          <a:bodyPr bIns="45000" lIns="90000" rIns="90000" tIns="45000"/>
          <a:p>
            <a:r>
              <a:rPr lang="en-US" sz="4400">
                <a:solidFill>
                  <a:srgbClr val="000000"/>
                </a:solidFill>
                <a:latin typeface="Calibri"/>
              </a:rPr>
              <a:t>Overview of My Work</a:t>
            </a:r>
            <a:endParaRPr/>
          </a:p>
        </p:txBody>
      </p:sp>
      <p:sp>
        <p:nvSpPr>
          <p:cNvPr id="221" name="CustomShape 29"/>
          <p:cNvSpPr/>
          <p:nvPr/>
        </p:nvSpPr>
        <p:spPr>
          <a:xfrm>
            <a:off x="4700880" y="3694320"/>
            <a:ext cx="1325880" cy="639000"/>
          </a:xfrm>
          <a:prstGeom prst="rect">
            <a:avLst/>
          </a:prstGeom>
        </p:spPr>
        <p:txBody>
          <a:bodyPr bIns="45000" lIns="90000" rIns="90000" tIns="45000"/>
          <a:p>
            <a:r>
              <a:rPr b="1" lang="en-US">
                <a:solidFill>
                  <a:srgbClr val="000000"/>
                </a:solidFill>
                <a:latin typeface="Calibri"/>
              </a:rPr>
              <a:t>HotDep’07</a:t>
            </a:r>
            <a:endParaRPr/>
          </a:p>
        </p:txBody>
      </p:sp>
      <p:sp>
        <p:nvSpPr>
          <p:cNvPr id="222" name="CustomShape 30"/>
          <p:cNvSpPr/>
          <p:nvPr/>
        </p:nvSpPr>
        <p:spPr>
          <a:xfrm>
            <a:off x="251640" y="4005000"/>
            <a:ext cx="1325880" cy="364680"/>
          </a:xfrm>
          <a:prstGeom prst="rect">
            <a:avLst/>
          </a:prstGeom>
        </p:spPr>
        <p:txBody>
          <a:bodyPr bIns="45000" lIns="90000" rIns="90000" tIns="45000"/>
          <a:p>
            <a:r>
              <a:rPr b="1" lang="en-US">
                <a:solidFill>
                  <a:srgbClr val="000000"/>
                </a:solidFill>
                <a:latin typeface="Calibri"/>
              </a:rPr>
              <a:t>ICST’09</a:t>
            </a:r>
            <a:endParaRPr/>
          </a:p>
        </p:txBody>
      </p:sp>
      <p:sp>
        <p:nvSpPr>
          <p:cNvPr id="223" name="CustomShape 31"/>
          <p:cNvSpPr/>
          <p:nvPr/>
        </p:nvSpPr>
        <p:spPr>
          <a:xfrm>
            <a:off x="6280920" y="1418400"/>
            <a:ext cx="1090080" cy="863640"/>
          </a:xfrm>
          <a:prstGeom prst="leftArrow">
            <a:avLst>
              <a:gd fmla="val 5400" name="adj1"/>
              <a:gd fmla="val 5400" name="adj2"/>
            </a:avLst>
          </a:prstGeom>
          <a:solidFill>
            <a:srgbClr val="4f81bd"/>
          </a:solidFill>
          <a:ln w="25560">
            <a:solidFill>
              <a:srgbClr val="3a5f8b"/>
            </a:solidFill>
            <a:round/>
          </a:ln>
        </p:spPr>
      </p:sp>
      <p:sp>
        <p:nvSpPr>
          <p:cNvPr id="224" name="CustomShape 32"/>
          <p:cNvSpPr/>
          <p:nvPr/>
        </p:nvSpPr>
        <p:spPr>
          <a:xfrm>
            <a:off x="1388160" y="724680"/>
            <a:ext cx="3644640" cy="45612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SOFTWARE TESTING</a:t>
            </a:r>
            <a:endParaRPr/>
          </a:p>
        </p:txBody>
      </p:sp>
      <p:sp>
        <p:nvSpPr>
          <p:cNvPr id="225" name="CustomShape 33"/>
          <p:cNvSpPr/>
          <p:nvPr/>
        </p:nvSpPr>
        <p:spPr>
          <a:xfrm>
            <a:off x="6187320" y="1275840"/>
            <a:ext cx="3091680" cy="45612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STATIC ANALYSIS</a:t>
            </a:r>
            <a:endParaRPr/>
          </a:p>
        </p:txBody>
      </p:sp>
      <p:sp>
        <p:nvSpPr>
          <p:cNvPr id="226" name="CustomShape 34"/>
          <p:cNvSpPr/>
          <p:nvPr/>
        </p:nvSpPr>
        <p:spPr>
          <a:xfrm>
            <a:off x="6617880" y="4688640"/>
            <a:ext cx="2564280" cy="821880"/>
          </a:xfrm>
          <a:prstGeom prst="rect">
            <a:avLst/>
          </a:prstGeom>
          <a:solidFill>
            <a:srgbClr val="ffffff"/>
          </a:solidFill>
          <a:ln>
            <a:solidFill>
              <a:srgbClr val="000000"/>
            </a:solidFill>
          </a:ln>
        </p:spPr>
        <p:txBody>
          <a:bodyPr bIns="45000" lIns="90000" rIns="90000" tIns="45000" wrap="none"/>
          <a:p>
            <a:r>
              <a:rPr b="1" lang="en-US" sz="2400">
                <a:solidFill>
                  <a:srgbClr val="0070c0"/>
                </a:solidFill>
                <a:latin typeface="Calibri"/>
              </a:rPr>
              <a:t>RUNTIME </a:t>
            </a:r>
            <a:endParaRPr/>
          </a:p>
          <a:p>
            <a:r>
              <a:rPr b="1" lang="en-US" sz="2400">
                <a:solidFill>
                  <a:srgbClr val="0070c0"/>
                </a:solidFill>
                <a:latin typeface="Calibri"/>
              </a:rPr>
              <a:t>VERIFICATION</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Symbolic Execution (SE)</a:t>
            </a:r>
            <a:endParaRPr/>
          </a:p>
        </p:txBody>
      </p:sp>
      <p:sp>
        <p:nvSpPr>
          <p:cNvPr id="228" name="CustomShape 2"/>
          <p:cNvSpPr/>
          <p:nvPr/>
        </p:nvSpPr>
        <p:spPr>
          <a:xfrm>
            <a:off x="105840" y="1743480"/>
            <a:ext cx="4114440" cy="692280"/>
          </a:xfrm>
          <a:prstGeom prst="rect">
            <a:avLst/>
          </a:prstGeom>
        </p:spPr>
        <p:txBody>
          <a:bodyPr bIns="45000" lIns="54720" rIns="90000" tIns="91440"/>
          <a:p>
            <a:pPr>
              <a:lnSpc>
                <a:spcPct val="100000"/>
              </a:lnSpc>
            </a:pPr>
            <a:r>
              <a:rPr b="1" lang="en-US" sz="2200">
                <a:solidFill>
                  <a:srgbClr val="000000"/>
                </a:solidFill>
                <a:latin typeface="Calibri"/>
              </a:rPr>
              <a:t>Code to generate inputs for:</a:t>
            </a:r>
            <a:endParaRPr/>
          </a:p>
        </p:txBody>
      </p:sp>
      <p:sp>
        <p:nvSpPr>
          <p:cNvPr id="229" name="CustomShape 3"/>
          <p:cNvSpPr/>
          <p:nvPr/>
        </p:nvSpPr>
        <p:spPr>
          <a:xfrm>
            <a:off x="3992040" y="2363040"/>
            <a:ext cx="2066400" cy="314352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p:txBody>
      </p:sp>
      <p:sp>
        <p:nvSpPr>
          <p:cNvPr id="230" name="CustomShape 4"/>
          <p:cNvSpPr/>
          <p:nvPr/>
        </p:nvSpPr>
        <p:spPr>
          <a:xfrm>
            <a:off x="6807600" y="2358360"/>
            <a:ext cx="2212920" cy="3448440"/>
          </a:xfrm>
          <a:prstGeom prst="rect">
            <a:avLst/>
          </a:prstGeom>
        </p:spPr>
        <p:txBody>
          <a:bodyPr bIns="45000" lIns="54720" rIns="90000" tIns="91440"/>
          <a:p>
            <a:r>
              <a:rPr b="1" lang="en-US" sz="1600">
                <a:solidFill>
                  <a:srgbClr val="000000"/>
                </a:solidFill>
                <a:latin typeface="Calibri"/>
              </a:rPr>
              <a:t>Observed constraints</a:t>
            </a:r>
            <a:endParaRPr/>
          </a:p>
          <a:p>
            <a:endParaRPr/>
          </a:p>
          <a:p>
            <a:r>
              <a:rPr lang="en-US" sz="1600">
                <a:solidFill>
                  <a:srgbClr val="000000"/>
                </a:solidFill>
                <a:latin typeface="Lucida Console"/>
              </a:rPr>
              <a:t>a==null</a:t>
            </a:r>
            <a:endParaRPr/>
          </a:p>
          <a:p>
            <a:endParaRPr/>
          </a:p>
        </p:txBody>
      </p:sp>
      <p:sp>
        <p:nvSpPr>
          <p:cNvPr id="231" name="CustomShape 5"/>
          <p:cNvSpPr/>
          <p:nvPr/>
        </p:nvSpPr>
        <p:spPr>
          <a:xfrm>
            <a:off x="5973120" y="2359800"/>
            <a:ext cx="839880" cy="3136680"/>
          </a:xfrm>
          <a:prstGeom prst="rect">
            <a:avLst/>
          </a:prstGeom>
        </p:spPr>
        <p:txBody>
          <a:bodyPr bIns="45000" lIns="54720" rIns="90000" tIns="91440"/>
          <a:p>
            <a:r>
              <a:rPr b="1" lang="en-US" sz="1600">
                <a:solidFill>
                  <a:srgbClr val="000000"/>
                </a:solidFill>
                <a:latin typeface="Calibri"/>
              </a:rPr>
              <a:t>Inputs</a:t>
            </a:r>
            <a:endParaRPr/>
          </a:p>
          <a:p>
            <a:endParaRPr/>
          </a:p>
          <a:p>
            <a:r>
              <a:rPr lang="en-US" sz="1600">
                <a:solidFill>
                  <a:srgbClr val="000000"/>
                </a:solidFill>
                <a:latin typeface="Lucida Console"/>
              </a:rPr>
              <a:t>null</a:t>
            </a:r>
            <a:endParaRPr/>
          </a:p>
        </p:txBody>
      </p:sp>
      <p:sp>
        <p:nvSpPr>
          <p:cNvPr id="232" name="Line 6"/>
          <p:cNvSpPr/>
          <p:nvPr/>
        </p:nvSpPr>
        <p:spPr>
          <a:xfrm>
            <a:off x="4120200" y="2674080"/>
            <a:ext cx="4900680" cy="1440"/>
          </a:xfrm>
          <a:prstGeom prst="line">
            <a:avLst/>
          </a:prstGeom>
          <a:ln w="9360">
            <a:solidFill>
              <a:srgbClr val="000000"/>
            </a:solidFill>
            <a:round/>
          </a:ln>
        </p:spPr>
      </p:sp>
      <p:sp>
        <p:nvSpPr>
          <p:cNvPr id="233" name="Line 7"/>
          <p:cNvSpPr/>
          <p:nvPr/>
        </p:nvSpPr>
        <p:spPr>
          <a:xfrm>
            <a:off x="6077880" y="2259720"/>
            <a:ext cx="0" cy="3271680"/>
          </a:xfrm>
          <a:prstGeom prst="line">
            <a:avLst/>
          </a:prstGeom>
          <a:ln w="9360">
            <a:solidFill>
              <a:srgbClr val="000000"/>
            </a:solidFill>
            <a:round/>
          </a:ln>
        </p:spPr>
      </p:sp>
      <p:sp>
        <p:nvSpPr>
          <p:cNvPr id="234" name="Line 8"/>
          <p:cNvSpPr/>
          <p:nvPr/>
        </p:nvSpPr>
        <p:spPr>
          <a:xfrm>
            <a:off x="4115520" y="3054960"/>
            <a:ext cx="4900680" cy="1800"/>
          </a:xfrm>
          <a:prstGeom prst="line">
            <a:avLst/>
          </a:prstGeom>
          <a:ln w="9360">
            <a:solidFill>
              <a:srgbClr val="000000"/>
            </a:solidFill>
            <a:round/>
          </a:ln>
        </p:spPr>
      </p:sp>
      <p:sp>
        <p:nvSpPr>
          <p:cNvPr id="235" name="Line 9"/>
          <p:cNvSpPr/>
          <p:nvPr/>
        </p:nvSpPr>
        <p:spPr>
          <a:xfrm>
            <a:off x="6744600" y="2255040"/>
            <a:ext cx="0" cy="3271680"/>
          </a:xfrm>
          <a:prstGeom prst="line">
            <a:avLst/>
          </a:prstGeom>
          <a:ln w="9360">
            <a:solidFill>
              <a:srgbClr val="000000"/>
            </a:solidFill>
            <a:round/>
          </a:ln>
        </p:spPr>
      </p:sp>
      <p:sp>
        <p:nvSpPr>
          <p:cNvPr id="236" name="CustomShape 10"/>
          <p:cNvSpPr/>
          <p:nvPr/>
        </p:nvSpPr>
        <p:spPr>
          <a:xfrm>
            <a:off x="6476040" y="1856880"/>
            <a:ext cx="2224800" cy="396000"/>
          </a:xfrm>
          <a:prstGeom prst="curvedDownArrow">
            <a:avLst>
              <a:gd fmla="val 5000" name="adj1"/>
              <a:gd fmla="val 11728" name="adj2"/>
              <a:gd fmla="val 5000" name="adj3"/>
            </a:avLst>
          </a:prstGeom>
          <a:gradFill>
            <a:gsLst>
              <a:gs pos="0">
                <a:srgbClr val="2e5f99"/>
              </a:gs>
              <a:gs pos="100000">
                <a:srgbClr val="397bca"/>
              </a:gs>
            </a:gsLst>
            <a:lin ang="16200000"/>
          </a:gradFill>
        </p:spPr>
        <p:txBody>
          <a:bodyPr anchor="ctr" bIns="54720" lIns="109800" rIns="109800" tIns="54720"/>
          <a:p>
            <a:pPr algn="ctr">
              <a:lnSpc>
                <a:spcPct val="100000"/>
              </a:lnSpc>
            </a:pPr>
            <a:r>
              <a:rPr lang="en-US">
                <a:solidFill>
                  <a:srgbClr val="000000"/>
                </a:solidFill>
                <a:latin typeface="Calibri"/>
              </a:rPr>
              <a:t>Execute&amp;Monitor</a:t>
            </a:r>
            <a:endParaRPr/>
          </a:p>
        </p:txBody>
      </p:sp>
      <p:sp>
        <p:nvSpPr>
          <p:cNvPr id="237" name="CustomShape 11"/>
          <p:cNvSpPr/>
          <p:nvPr/>
        </p:nvSpPr>
        <p:spPr>
          <a:xfrm>
            <a:off x="286920" y="2223720"/>
            <a:ext cx="3732840" cy="1736280"/>
          </a:xfrm>
          <a:prstGeom prst="rect">
            <a:avLst/>
          </a:prstGeom>
          <a:solidFill>
            <a:srgbClr val="ffffff"/>
          </a:solidFill>
          <a:ln w="25560">
            <a:solidFill>
              <a:srgbClr val="000000"/>
            </a:solidFill>
            <a:round/>
          </a:ln>
        </p:spPr>
        <p:txBody>
          <a:bodyPr bIns="45000" lIns="90000" rIns="90000" tIns="45000"/>
          <a:p>
            <a:r>
              <a:rPr lang="en-US">
                <a:solidFill>
                  <a:srgbClr val="000000"/>
                </a:solidFill>
                <a:latin typeface="Courier New"/>
              </a:rPr>
              <a:t>void </a:t>
            </a:r>
            <a:r>
              <a:rPr b="1" lang="en-US">
                <a:solidFill>
                  <a:srgbClr val="000000"/>
                </a:solidFill>
                <a:latin typeface="Courier New"/>
              </a:rPr>
              <a:t>coverMe</a:t>
            </a:r>
            <a:r>
              <a:rPr lang="en-US">
                <a:solidFill>
                  <a:srgbClr val="000000"/>
                </a:solidFill>
                <a:latin typeface="Courier New"/>
              </a:rPr>
              <a:t>(int[] a) {</a:t>
            </a:r>
            <a:endParaRPr/>
          </a:p>
          <a:p>
            <a:r>
              <a:rPr lang="en-US">
                <a:solidFill>
                  <a:srgbClr val="000000"/>
                </a:solidFill>
                <a:latin typeface="Courier New"/>
              </a:rPr>
              <a:t>  </a:t>
            </a:r>
            <a:r>
              <a:rPr lang="en-US">
                <a:solidFill>
                  <a:srgbClr val="000000"/>
                </a:solidFill>
                <a:latin typeface="Courier New"/>
              </a:rPr>
              <a:t>if (a == null) return;</a:t>
            </a:r>
            <a:endParaRPr/>
          </a:p>
          <a:p>
            <a:r>
              <a:rPr lang="en-US">
                <a:solidFill>
                  <a:srgbClr val="000000"/>
                </a:solidFill>
                <a:latin typeface="Courier New"/>
              </a:rPr>
              <a:t>  </a:t>
            </a:r>
            <a:r>
              <a:rPr lang="en-US">
                <a:solidFill>
                  <a:srgbClr val="000000"/>
                </a:solidFill>
                <a:latin typeface="Courier New"/>
              </a:rPr>
              <a:t>if (a.length &gt; 0)</a:t>
            </a:r>
            <a:endParaRPr/>
          </a:p>
          <a:p>
            <a:r>
              <a:rPr lang="en-US">
                <a:solidFill>
                  <a:srgbClr val="000000"/>
                </a:solidFill>
                <a:latin typeface="Courier New"/>
              </a:rPr>
              <a:t>    </a:t>
            </a:r>
            <a:r>
              <a:rPr lang="en-US">
                <a:solidFill>
                  <a:srgbClr val="000000"/>
                </a:solidFill>
                <a:latin typeface="Courier New"/>
              </a:rPr>
              <a:t>if (a[0] == </a:t>
            </a:r>
            <a:r>
              <a:rPr lang="en-US">
                <a:solidFill>
                  <a:srgbClr val="000000"/>
                </a:solidFill>
                <a:latin typeface="Courier New"/>
              </a:rPr>
              <a:t>1234567890</a:t>
            </a:r>
            <a:r>
              <a:rPr lang="en-US">
                <a:solidFill>
                  <a:srgbClr val="000000"/>
                </a:solidFill>
                <a:latin typeface="Courier New"/>
              </a:rPr>
              <a:t>)</a:t>
            </a:r>
            <a:endParaRPr/>
          </a:p>
          <a:p>
            <a:r>
              <a:rPr lang="en-US">
                <a:solidFill>
                  <a:srgbClr val="000000"/>
                </a:solidFill>
                <a:latin typeface="Courier New"/>
              </a:rPr>
              <a:t>      </a:t>
            </a:r>
            <a:r>
              <a:rPr lang="en-US">
                <a:solidFill>
                  <a:srgbClr val="000000"/>
                </a:solidFill>
                <a:latin typeface="Courier New"/>
              </a:rPr>
              <a:t>throw new Exception("bug");</a:t>
            </a:r>
            <a:endParaRPr/>
          </a:p>
          <a:p>
            <a:r>
              <a:rPr lang="en-US">
                <a:solidFill>
                  <a:srgbClr val="000000"/>
                </a:solidFill>
                <a:latin typeface="Courier New"/>
              </a:rPr>
              <a:t>}</a:t>
            </a:r>
            <a:endParaRPr/>
          </a:p>
        </p:txBody>
      </p:sp>
      <p:sp>
        <p:nvSpPr>
          <p:cNvPr id="238" name="CustomShape 12"/>
          <p:cNvSpPr/>
          <p:nvPr/>
        </p:nvSpPr>
        <p:spPr>
          <a:xfrm>
            <a:off x="1881720" y="4221000"/>
            <a:ext cx="1066320" cy="614160"/>
          </a:xfrm>
          <a:prstGeom prst="roundRect">
            <a:avLst>
              <a:gd fmla="val 3600" name="adj"/>
            </a:avLst>
          </a:prstGeom>
          <a:gradFill>
            <a:gsLst>
              <a:gs pos="0">
                <a:srgbClr val="bcbcbc"/>
              </a:gs>
              <a:gs pos="100000">
                <a:srgbClr val="ededed"/>
              </a:gs>
            </a:gsLst>
            <a:lin ang="16200000"/>
          </a:gradFill>
          <a:ln w="9360">
            <a:solidFill>
              <a:srgbClr val="000000"/>
            </a:solidFill>
            <a:round/>
          </a:ln>
        </p:spPr>
        <p:txBody>
          <a:bodyPr anchor="ctr" bIns="54720" lIns="109800" rIns="109800" tIns="54720"/>
          <a:p>
            <a:pPr algn="ctr"/>
            <a:r>
              <a:rPr lang="en-US" sz="1600">
                <a:solidFill>
                  <a:srgbClr val="000000"/>
                </a:solidFill>
                <a:latin typeface="Lucida Console"/>
              </a:rPr>
              <a:t>a==null</a:t>
            </a:r>
            <a:endParaRPr/>
          </a:p>
        </p:txBody>
      </p:sp>
      <p:sp>
        <p:nvSpPr>
          <p:cNvPr id="239" name="CustomShape 13"/>
          <p:cNvSpPr/>
          <p:nvPr/>
        </p:nvSpPr>
        <p:spPr>
          <a:xfrm>
            <a:off x="3043800" y="4310280"/>
            <a:ext cx="317880" cy="364680"/>
          </a:xfrm>
          <a:prstGeom prst="rect">
            <a:avLst/>
          </a:prstGeom>
        </p:spPr>
        <p:txBody>
          <a:bodyPr bIns="45000" lIns="90000" rIns="90000" tIns="45000" wrap="none"/>
          <a:p>
            <a:pPr algn="ctr"/>
            <a:r>
              <a:rPr lang="en-US">
                <a:solidFill>
                  <a:srgbClr val="000000"/>
                </a:solidFill>
                <a:latin typeface="Lucida Console"/>
              </a:rPr>
              <a:t>T</a:t>
            </a:r>
            <a:endParaRPr/>
          </a:p>
        </p:txBody>
      </p:sp>
      <p:sp>
        <p:nvSpPr>
          <p:cNvPr id="240" name="CustomShape 14"/>
          <p:cNvSpPr/>
          <p:nvPr/>
        </p:nvSpPr>
        <p:spPr>
          <a:xfrm>
            <a:off x="1408320" y="4365000"/>
            <a:ext cx="317880" cy="364680"/>
          </a:xfrm>
          <a:prstGeom prst="rect">
            <a:avLst/>
          </a:prstGeom>
        </p:spPr>
        <p:txBody>
          <a:bodyPr bIns="45000" lIns="90000" rIns="90000" tIns="45000" wrap="none"/>
          <a:p>
            <a:pPr algn="ctr"/>
            <a:r>
              <a:rPr lang="en-US">
                <a:solidFill>
                  <a:srgbClr val="000000"/>
                </a:solidFill>
                <a:latin typeface="Lucida Console"/>
              </a:rPr>
              <a:t>F</a:t>
            </a:r>
            <a:endParaRPr/>
          </a:p>
        </p:txBody>
      </p:sp>
      <p:sp>
        <p:nvSpPr>
          <p:cNvPr id="241" name="CustomShape 15"/>
          <p:cNvSpPr/>
          <p:nvPr/>
        </p:nvSpPr>
        <p:spPr>
          <a:xfrm>
            <a:off x="3224160" y="4869000"/>
            <a:ext cx="271080" cy="228240"/>
          </a:xfrm>
          <a:prstGeom prst="ellipse">
            <a:avLst/>
          </a:prstGeom>
          <a:solidFill>
            <a:srgbClr val="00b050"/>
          </a:solidFill>
        </p:spPr>
      </p:sp>
      <p:cxnSp>
        <p:nvCxnSpPr>
          <p:cNvPr id="242" name="Line 16"/>
          <p:cNvCxnSpPr/>
          <p:nvPr/>
        </p:nvCxnSpPr>
        <p:spPr>
          <xfrm>
            <a:off x="0" y="0"/>
            <a:ext cx="360" cy="360"/>
          </xfrm>
          <a:prstGeom prst="line">
            <a:avLst/>
          </a:prstGeom>
          <a:ln w="9360">
            <a:solidFill>
              <a:srgbClr val="000000"/>
            </a:solidFill>
            <a:round/>
            <a:tailEnd len="med" type="triangle" w="med"/>
          </a:ln>
        </p:spPr>
      </p:cxnSp>
      <p:cxnSp>
        <p:nvCxnSpPr>
          <p:cNvPr id="243" name="Line 17"/>
          <p:cNvCxnSpPr/>
          <p:nvPr/>
        </p:nvCxnSpPr>
        <p:spPr>
          <xfrm>
            <a:off x="0" y="0"/>
            <a:ext cx="360" cy="360"/>
          </xfrm>
          <a:prstGeom prst="line">
            <a:avLst/>
          </a:prstGeom>
          <a:ln w="9360">
            <a:solidFill>
              <a:srgbClr val="000000"/>
            </a:solidFill>
            <a:round/>
            <a:tailEnd len="med" type="triangle" w="med"/>
          </a:ln>
        </p:spPr>
      </p:cxnSp>
      <p:sp>
        <p:nvSpPr>
          <p:cNvPr id="244" name="CustomShape 18"/>
          <p:cNvSpPr/>
          <p:nvPr/>
        </p:nvSpPr>
        <p:spPr>
          <a:xfrm>
            <a:off x="1318680" y="4897800"/>
            <a:ext cx="328680" cy="395280"/>
          </a:xfrm>
          <a:prstGeom prst="rect">
            <a:avLst/>
          </a:prstGeom>
        </p:spPr>
        <p:txBody>
          <a:bodyPr bIns="45000" lIns="90000" rIns="90000" tIns="45000" wrap="none"/>
          <a:p>
            <a:r>
              <a:rPr b="1" lang="en-US" sz="2000">
                <a:solidFill>
                  <a:srgbClr val="000000"/>
                </a:solidFill>
                <a:latin typeface="Calibri"/>
              </a:rPr>
              <a:t>?</a:t>
            </a:r>
            <a:endParaRPr/>
          </a:p>
        </p:txBody>
      </p:sp>
      <p:sp>
        <p:nvSpPr>
          <p:cNvPr id="245" name="CustomShape 19"/>
          <p:cNvSpPr/>
          <p:nvPr/>
        </p:nvSpPr>
        <p:spPr>
          <a:xfrm>
            <a:off x="-205200" y="1340640"/>
            <a:ext cx="4745160" cy="395280"/>
          </a:xfrm>
          <a:prstGeom prst="rect">
            <a:avLst/>
          </a:prstGeom>
        </p:spPr>
        <p:txBody>
          <a:bodyPr bIns="45000" lIns="90000" rIns="90000" tIns="45000" wrap="none"/>
          <a:p>
            <a:r>
              <a:rPr lang="en-US" sz="2000">
                <a:solidFill>
                  <a:srgbClr val="000000"/>
                </a:solidFill>
                <a:latin typeface="Calibri"/>
              </a:rPr>
              <a:t>Example from Microsoft SE Tool PEX</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6" name="TextShape 1"/>
          <p:cNvSpPr txBox="1"/>
          <p:nvPr/>
        </p:nvSpPr>
        <p:spPr>
          <a:xfrm>
            <a:off x="457200" y="274680"/>
            <a:ext cx="8229240" cy="1142640"/>
          </a:xfrm>
          <a:prstGeom prst="rect">
            <a:avLst/>
          </a:prstGeom>
        </p:spPr>
        <p:txBody>
          <a:bodyPr anchor="ctr"/>
          <a:p>
            <a:pPr algn="ctr"/>
            <a:r>
              <a:rPr lang="pt-BR" sz="4400">
                <a:solidFill>
                  <a:srgbClr val="000000"/>
                </a:solidFill>
                <a:latin typeface="Calibri"/>
              </a:rPr>
              <a:t>Symbolic Execution (SE)</a:t>
            </a:r>
            <a:endParaRPr/>
          </a:p>
        </p:txBody>
      </p:sp>
      <p:sp>
        <p:nvSpPr>
          <p:cNvPr id="247" name="CustomShape 2"/>
          <p:cNvSpPr/>
          <p:nvPr/>
        </p:nvSpPr>
        <p:spPr>
          <a:xfrm>
            <a:off x="105840" y="1743480"/>
            <a:ext cx="4114440" cy="692280"/>
          </a:xfrm>
          <a:prstGeom prst="rect">
            <a:avLst/>
          </a:prstGeom>
        </p:spPr>
        <p:txBody>
          <a:bodyPr bIns="45000" lIns="54720" rIns="90000" tIns="91440"/>
          <a:p>
            <a:pPr>
              <a:lnSpc>
                <a:spcPct val="100000"/>
              </a:lnSpc>
            </a:pPr>
            <a:r>
              <a:rPr b="1" lang="en-US" sz="2200">
                <a:solidFill>
                  <a:srgbClr val="000000"/>
                </a:solidFill>
                <a:latin typeface="Calibri"/>
              </a:rPr>
              <a:t>Code to generate inputs for:</a:t>
            </a:r>
            <a:endParaRPr/>
          </a:p>
        </p:txBody>
      </p:sp>
      <p:sp>
        <p:nvSpPr>
          <p:cNvPr id="248" name="CustomShape 3"/>
          <p:cNvSpPr/>
          <p:nvPr/>
        </p:nvSpPr>
        <p:spPr>
          <a:xfrm>
            <a:off x="3992040" y="2363040"/>
            <a:ext cx="2066400" cy="314352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p:txBody>
      </p:sp>
      <p:sp>
        <p:nvSpPr>
          <p:cNvPr id="249" name="CustomShape 4"/>
          <p:cNvSpPr/>
          <p:nvPr/>
        </p:nvSpPr>
        <p:spPr>
          <a:xfrm>
            <a:off x="6807600" y="2358360"/>
            <a:ext cx="2212920" cy="3448440"/>
          </a:xfrm>
          <a:prstGeom prst="rect">
            <a:avLst/>
          </a:prstGeom>
        </p:spPr>
        <p:txBody>
          <a:bodyPr bIns="45000" lIns="54720" rIns="90000" tIns="91440"/>
          <a:p>
            <a:r>
              <a:rPr b="1" lang="en-US" sz="1600">
                <a:solidFill>
                  <a:srgbClr val="000000"/>
                </a:solidFill>
                <a:latin typeface="Calibri"/>
              </a:rPr>
              <a:t>Observed constraints</a:t>
            </a:r>
            <a:endParaRPr/>
          </a:p>
          <a:p>
            <a:endParaRPr/>
          </a:p>
          <a:p>
            <a:r>
              <a:rPr lang="en-US" sz="1600">
                <a:solidFill>
                  <a:srgbClr val="000000"/>
                </a:solidFill>
                <a:latin typeface="Lucida Console"/>
              </a:rPr>
              <a:t>a==null</a:t>
            </a:r>
            <a:endParaRPr/>
          </a:p>
          <a:p>
            <a:endParaRPr/>
          </a:p>
        </p:txBody>
      </p:sp>
      <p:sp>
        <p:nvSpPr>
          <p:cNvPr id="250" name="CustomShape 5"/>
          <p:cNvSpPr/>
          <p:nvPr/>
        </p:nvSpPr>
        <p:spPr>
          <a:xfrm>
            <a:off x="5973120" y="2359800"/>
            <a:ext cx="839880" cy="3136680"/>
          </a:xfrm>
          <a:prstGeom prst="rect">
            <a:avLst/>
          </a:prstGeom>
        </p:spPr>
        <p:txBody>
          <a:bodyPr bIns="45000" lIns="54720" rIns="90000" tIns="91440"/>
          <a:p>
            <a:r>
              <a:rPr b="1" lang="en-US" sz="1600">
                <a:solidFill>
                  <a:srgbClr val="000000"/>
                </a:solidFill>
                <a:latin typeface="Calibri"/>
              </a:rPr>
              <a:t>Inputs</a:t>
            </a:r>
            <a:endParaRPr/>
          </a:p>
          <a:p>
            <a:endParaRPr/>
          </a:p>
          <a:p>
            <a:r>
              <a:rPr lang="en-US" sz="1600">
                <a:solidFill>
                  <a:srgbClr val="000000"/>
                </a:solidFill>
                <a:latin typeface="Lucida Console"/>
              </a:rPr>
              <a:t>null</a:t>
            </a:r>
            <a:endParaRPr/>
          </a:p>
        </p:txBody>
      </p:sp>
      <p:sp>
        <p:nvSpPr>
          <p:cNvPr id="251" name="Line 6"/>
          <p:cNvSpPr/>
          <p:nvPr/>
        </p:nvSpPr>
        <p:spPr>
          <a:xfrm>
            <a:off x="4120200" y="2674080"/>
            <a:ext cx="4900680" cy="1440"/>
          </a:xfrm>
          <a:prstGeom prst="line">
            <a:avLst/>
          </a:prstGeom>
          <a:ln w="9360">
            <a:solidFill>
              <a:srgbClr val="000000"/>
            </a:solidFill>
            <a:round/>
          </a:ln>
        </p:spPr>
      </p:sp>
      <p:sp>
        <p:nvSpPr>
          <p:cNvPr id="252" name="Line 7"/>
          <p:cNvSpPr/>
          <p:nvPr/>
        </p:nvSpPr>
        <p:spPr>
          <a:xfrm>
            <a:off x="6077880" y="2259720"/>
            <a:ext cx="0" cy="3271680"/>
          </a:xfrm>
          <a:prstGeom prst="line">
            <a:avLst/>
          </a:prstGeom>
          <a:ln w="9360">
            <a:solidFill>
              <a:srgbClr val="000000"/>
            </a:solidFill>
            <a:round/>
          </a:ln>
        </p:spPr>
      </p:sp>
      <p:sp>
        <p:nvSpPr>
          <p:cNvPr id="253" name="Line 8"/>
          <p:cNvSpPr/>
          <p:nvPr/>
        </p:nvSpPr>
        <p:spPr>
          <a:xfrm>
            <a:off x="4115520" y="3054960"/>
            <a:ext cx="4900680" cy="1800"/>
          </a:xfrm>
          <a:prstGeom prst="line">
            <a:avLst/>
          </a:prstGeom>
          <a:ln w="9360">
            <a:solidFill>
              <a:srgbClr val="000000"/>
            </a:solidFill>
            <a:round/>
          </a:ln>
        </p:spPr>
      </p:sp>
      <p:sp>
        <p:nvSpPr>
          <p:cNvPr id="254" name="Line 9"/>
          <p:cNvSpPr/>
          <p:nvPr/>
        </p:nvSpPr>
        <p:spPr>
          <a:xfrm>
            <a:off x="6744600" y="2255040"/>
            <a:ext cx="0" cy="3271680"/>
          </a:xfrm>
          <a:prstGeom prst="line">
            <a:avLst/>
          </a:prstGeom>
          <a:ln w="9360">
            <a:solidFill>
              <a:srgbClr val="000000"/>
            </a:solidFill>
            <a:round/>
          </a:ln>
        </p:spPr>
      </p:sp>
      <p:sp>
        <p:nvSpPr>
          <p:cNvPr id="255" name="CustomShape 10"/>
          <p:cNvSpPr/>
          <p:nvPr/>
        </p:nvSpPr>
        <p:spPr>
          <a:xfrm>
            <a:off x="6476040" y="1856880"/>
            <a:ext cx="2224800" cy="396000"/>
          </a:xfrm>
          <a:prstGeom prst="curvedDownArrow">
            <a:avLst>
              <a:gd fmla="val 5000" name="adj1"/>
              <a:gd fmla="val 11728" name="adj2"/>
              <a:gd fmla="val 5000" name="adj3"/>
            </a:avLst>
          </a:prstGeom>
          <a:gradFill>
            <a:gsLst>
              <a:gs pos="0">
                <a:srgbClr val="2e5f99"/>
              </a:gs>
              <a:gs pos="100000">
                <a:srgbClr val="397bca"/>
              </a:gs>
            </a:gsLst>
            <a:lin ang="16200000"/>
          </a:gradFill>
        </p:spPr>
        <p:txBody>
          <a:bodyPr anchor="ctr" bIns="54720" lIns="109800" rIns="109800" tIns="54720"/>
          <a:p>
            <a:pPr algn="ctr">
              <a:lnSpc>
                <a:spcPct val="100000"/>
              </a:lnSpc>
            </a:pPr>
            <a:r>
              <a:rPr lang="en-US">
                <a:solidFill>
                  <a:srgbClr val="000000"/>
                </a:solidFill>
                <a:latin typeface="Calibri"/>
              </a:rPr>
              <a:t>Execute&amp;Monitor</a:t>
            </a:r>
            <a:endParaRPr/>
          </a:p>
        </p:txBody>
      </p:sp>
      <p:sp>
        <p:nvSpPr>
          <p:cNvPr id="256" name="CustomShape 11"/>
          <p:cNvSpPr/>
          <p:nvPr/>
        </p:nvSpPr>
        <p:spPr>
          <a:xfrm>
            <a:off x="286920" y="2223720"/>
            <a:ext cx="3732840" cy="1736280"/>
          </a:xfrm>
          <a:prstGeom prst="rect">
            <a:avLst/>
          </a:prstGeom>
          <a:solidFill>
            <a:srgbClr val="ffffff"/>
          </a:solidFill>
          <a:ln w="25560">
            <a:solidFill>
              <a:srgbClr val="000000"/>
            </a:solidFill>
            <a:round/>
          </a:ln>
        </p:spPr>
        <p:txBody>
          <a:bodyPr bIns="45000" lIns="90000" rIns="90000" tIns="45000"/>
          <a:p>
            <a:r>
              <a:rPr lang="en-US">
                <a:solidFill>
                  <a:srgbClr val="000000"/>
                </a:solidFill>
                <a:latin typeface="Courier New"/>
              </a:rPr>
              <a:t>void </a:t>
            </a:r>
            <a:r>
              <a:rPr b="1" lang="en-US">
                <a:solidFill>
                  <a:srgbClr val="000000"/>
                </a:solidFill>
                <a:latin typeface="Courier New"/>
              </a:rPr>
              <a:t>coverMe</a:t>
            </a:r>
            <a:r>
              <a:rPr lang="en-US">
                <a:solidFill>
                  <a:srgbClr val="000000"/>
                </a:solidFill>
                <a:latin typeface="Courier New"/>
              </a:rPr>
              <a:t>(int[] a) {</a:t>
            </a:r>
            <a:endParaRPr/>
          </a:p>
          <a:p>
            <a:r>
              <a:rPr lang="en-US">
                <a:solidFill>
                  <a:srgbClr val="000000"/>
                </a:solidFill>
                <a:latin typeface="Courier New"/>
              </a:rPr>
              <a:t>  </a:t>
            </a:r>
            <a:r>
              <a:rPr lang="en-US">
                <a:solidFill>
                  <a:srgbClr val="000000"/>
                </a:solidFill>
                <a:latin typeface="Courier New"/>
              </a:rPr>
              <a:t>if (a == null) return;</a:t>
            </a:r>
            <a:endParaRPr/>
          </a:p>
          <a:p>
            <a:r>
              <a:rPr lang="en-US">
                <a:solidFill>
                  <a:srgbClr val="000000"/>
                </a:solidFill>
                <a:latin typeface="Courier New"/>
              </a:rPr>
              <a:t>  </a:t>
            </a:r>
            <a:r>
              <a:rPr lang="en-US">
                <a:solidFill>
                  <a:srgbClr val="000000"/>
                </a:solidFill>
                <a:latin typeface="Courier New"/>
              </a:rPr>
              <a:t>if (a.length &gt; 0)</a:t>
            </a:r>
            <a:endParaRPr/>
          </a:p>
          <a:p>
            <a:r>
              <a:rPr lang="en-US">
                <a:solidFill>
                  <a:srgbClr val="000000"/>
                </a:solidFill>
                <a:latin typeface="Courier New"/>
              </a:rPr>
              <a:t>    </a:t>
            </a:r>
            <a:r>
              <a:rPr lang="en-US">
                <a:solidFill>
                  <a:srgbClr val="000000"/>
                </a:solidFill>
                <a:latin typeface="Courier New"/>
              </a:rPr>
              <a:t>if (a[0] == </a:t>
            </a:r>
            <a:r>
              <a:rPr lang="en-US">
                <a:solidFill>
                  <a:srgbClr val="000000"/>
                </a:solidFill>
                <a:latin typeface="Courier New"/>
              </a:rPr>
              <a:t>1234567890</a:t>
            </a:r>
            <a:r>
              <a:rPr lang="en-US">
                <a:solidFill>
                  <a:srgbClr val="000000"/>
                </a:solidFill>
                <a:latin typeface="Courier New"/>
              </a:rPr>
              <a:t>)</a:t>
            </a:r>
            <a:endParaRPr/>
          </a:p>
          <a:p>
            <a:r>
              <a:rPr lang="en-US">
                <a:solidFill>
                  <a:srgbClr val="000000"/>
                </a:solidFill>
                <a:latin typeface="Courier New"/>
              </a:rPr>
              <a:t>      </a:t>
            </a:r>
            <a:r>
              <a:rPr lang="en-US">
                <a:solidFill>
                  <a:srgbClr val="000000"/>
                </a:solidFill>
                <a:latin typeface="Courier New"/>
              </a:rPr>
              <a:t>throw new Exception("bug");</a:t>
            </a:r>
            <a:endParaRPr/>
          </a:p>
          <a:p>
            <a:r>
              <a:rPr lang="en-US">
                <a:solidFill>
                  <a:srgbClr val="000000"/>
                </a:solidFill>
                <a:latin typeface="Courier New"/>
              </a:rPr>
              <a:t>}</a:t>
            </a:r>
            <a:endParaRPr/>
          </a:p>
        </p:txBody>
      </p:sp>
      <p:sp>
        <p:nvSpPr>
          <p:cNvPr id="257" name="CustomShape 12"/>
          <p:cNvSpPr/>
          <p:nvPr/>
        </p:nvSpPr>
        <p:spPr>
          <a:xfrm>
            <a:off x="3992040" y="2363040"/>
            <a:ext cx="2066400" cy="3143520"/>
          </a:xfrm>
          <a:prstGeom prst="rect">
            <a:avLst/>
          </a:prstGeom>
        </p:spPr>
        <p:txBody>
          <a:bodyPr bIns="45000" lIns="54720" rIns="90000" tIns="91440"/>
          <a:p>
            <a:r>
              <a:rPr b="1" lang="en-US" sz="1600">
                <a:solidFill>
                  <a:srgbClr val="000000"/>
                </a:solidFill>
                <a:latin typeface="Calibri"/>
              </a:rPr>
              <a:t>Constraints to solve</a:t>
            </a:r>
            <a:r>
              <a:rPr b="1" lang="en-US" sz="1600">
                <a:solidFill>
                  <a:srgbClr val="000000"/>
                </a:solidFill>
                <a:latin typeface="Lucida Console"/>
              </a:rPr>
              <a:t>           </a:t>
            </a:r>
            <a:endParaRPr/>
          </a:p>
          <a:p>
            <a:endParaRPr/>
          </a:p>
          <a:p>
            <a:endParaRPr/>
          </a:p>
          <a:p>
            <a:endParaRPr/>
          </a:p>
          <a:p>
            <a:r>
              <a:rPr lang="en-US" sz="1600">
                <a:solidFill>
                  <a:srgbClr val="000000"/>
                </a:solidFill>
                <a:latin typeface="Lucida Console"/>
              </a:rPr>
              <a:t>a!=null</a:t>
            </a:r>
            <a:endParaRPr/>
          </a:p>
          <a:p>
            <a:r>
              <a:rPr lang="en-US" sz="1600">
                <a:solidFill>
                  <a:srgbClr val="000000"/>
                </a:solidFill>
                <a:latin typeface="Lucida Console"/>
              </a:rPr>
              <a:t>       </a:t>
            </a:r>
            <a:endParaRPr/>
          </a:p>
        </p:txBody>
      </p:sp>
      <p:sp>
        <p:nvSpPr>
          <p:cNvPr id="258" name="CustomShape 13"/>
          <p:cNvSpPr/>
          <p:nvPr/>
        </p:nvSpPr>
        <p:spPr>
          <a:xfrm>
            <a:off x="4418640" y="1521720"/>
            <a:ext cx="4480200" cy="639720"/>
          </a:xfrm>
          <a:prstGeom prst="curvedDownArrow">
            <a:avLst>
              <a:gd fmla="val 5000" name="adj1"/>
              <a:gd fmla="val 11728" name="adj2"/>
              <a:gd fmla="val 5000" name="adj3"/>
            </a:avLst>
          </a:prstGeom>
          <a:gradFill>
            <a:gsLst>
              <a:gs pos="0">
                <a:srgbClr val="2988a1"/>
              </a:gs>
              <a:gs pos="100000">
                <a:srgbClr val="34b3d5"/>
              </a:gs>
            </a:gsLst>
            <a:lin ang="16200000"/>
          </a:gradFill>
        </p:spPr>
        <p:txBody>
          <a:bodyPr anchor="ctr" bIns="54720" lIns="109800" rIns="109800" tIns="54720"/>
          <a:p>
            <a:pPr algn="ctr">
              <a:lnSpc>
                <a:spcPct val="100000"/>
              </a:lnSpc>
            </a:pPr>
            <a:r>
              <a:rPr lang="en-US">
                <a:solidFill>
                  <a:srgbClr val="000000"/>
                </a:solidFill>
                <a:latin typeface="Calibri"/>
              </a:rPr>
              <a:t>Choose next path</a:t>
            </a:r>
            <a:endParaRPr/>
          </a:p>
          <a:p>
            <a:pPr algn="ctr">
              <a:lnSpc>
                <a:spcPct val="100000"/>
              </a:lnSpc>
            </a:pPr>
            <a:endParaRPr/>
          </a:p>
        </p:txBody>
      </p:sp>
      <p:sp>
        <p:nvSpPr>
          <p:cNvPr id="259" name="CustomShape 14"/>
          <p:cNvSpPr/>
          <p:nvPr/>
        </p:nvSpPr>
        <p:spPr>
          <a:xfrm>
            <a:off x="4697280" y="4003920"/>
            <a:ext cx="2115720" cy="456120"/>
          </a:xfrm>
          <a:prstGeom prst="wedgeRectCallout">
            <a:avLst>
              <a:gd fmla="val -10426" name="adj1"/>
              <a:gd fmla="val -28263" name="adj2"/>
            </a:avLst>
          </a:prstGeom>
          <a:solidFill>
            <a:srgbClr val="ffffff"/>
          </a:solidFill>
          <a:ln w="25560">
            <a:solidFill>
              <a:srgbClr val="000000"/>
            </a:solidFill>
            <a:round/>
          </a:ln>
        </p:spPr>
        <p:txBody>
          <a:bodyPr anchor="ctr" bIns="45000" lIns="90000" rIns="90000" tIns="45000"/>
          <a:p>
            <a:pPr algn="ctr"/>
            <a:r>
              <a:rPr lang="en-US">
                <a:solidFill>
                  <a:srgbClr val="000000"/>
                </a:solidFill>
                <a:latin typeface="Calibri"/>
              </a:rPr>
              <a:t>Negated Condition!</a:t>
            </a:r>
            <a:endParaRPr/>
          </a:p>
        </p:txBody>
      </p:sp>
      <p:sp>
        <p:nvSpPr>
          <p:cNvPr id="260" name="Line 15"/>
          <p:cNvSpPr/>
          <p:nvPr/>
        </p:nvSpPr>
        <p:spPr>
          <a:xfrm>
            <a:off x="4125240" y="3577320"/>
            <a:ext cx="4900320" cy="1440"/>
          </a:xfrm>
          <a:prstGeom prst="line">
            <a:avLst/>
          </a:prstGeom>
          <a:ln w="9360">
            <a:solidFill>
              <a:srgbClr val="000000"/>
            </a:solidFill>
            <a:round/>
          </a:ln>
        </p:spPr>
      </p:sp>
      <p:sp>
        <p:nvSpPr>
          <p:cNvPr id="261" name="CustomShape 16"/>
          <p:cNvSpPr/>
          <p:nvPr/>
        </p:nvSpPr>
        <p:spPr>
          <a:xfrm>
            <a:off x="1881720" y="4221000"/>
            <a:ext cx="1066320" cy="614160"/>
          </a:xfrm>
          <a:prstGeom prst="roundRect">
            <a:avLst>
              <a:gd fmla="val 3600" name="adj"/>
            </a:avLst>
          </a:prstGeom>
          <a:gradFill>
            <a:gsLst>
              <a:gs pos="0">
                <a:srgbClr val="bcbcbc"/>
              </a:gs>
              <a:gs pos="100000">
                <a:srgbClr val="ededed"/>
              </a:gs>
            </a:gsLst>
            <a:lin ang="16200000"/>
          </a:gradFill>
          <a:ln w="9360">
            <a:solidFill>
              <a:srgbClr val="000000"/>
            </a:solidFill>
            <a:round/>
          </a:ln>
        </p:spPr>
        <p:txBody>
          <a:bodyPr anchor="ctr" bIns="54720" lIns="109800" rIns="109800" tIns="54720"/>
          <a:p>
            <a:pPr algn="ctr"/>
            <a:r>
              <a:rPr lang="en-US" sz="1600">
                <a:solidFill>
                  <a:srgbClr val="000000"/>
                </a:solidFill>
                <a:latin typeface="Lucida Console"/>
              </a:rPr>
              <a:t>a==null</a:t>
            </a:r>
            <a:endParaRPr/>
          </a:p>
        </p:txBody>
      </p:sp>
      <p:sp>
        <p:nvSpPr>
          <p:cNvPr id="262" name="CustomShape 17"/>
          <p:cNvSpPr/>
          <p:nvPr/>
        </p:nvSpPr>
        <p:spPr>
          <a:xfrm>
            <a:off x="3043800" y="4310280"/>
            <a:ext cx="317880" cy="364680"/>
          </a:xfrm>
          <a:prstGeom prst="rect">
            <a:avLst/>
          </a:prstGeom>
        </p:spPr>
        <p:txBody>
          <a:bodyPr bIns="45000" lIns="90000" rIns="90000" tIns="45000" wrap="none"/>
          <a:p>
            <a:pPr algn="ctr"/>
            <a:r>
              <a:rPr lang="en-US">
                <a:solidFill>
                  <a:srgbClr val="000000"/>
                </a:solidFill>
                <a:latin typeface="Lucida Console"/>
              </a:rPr>
              <a:t>T</a:t>
            </a:r>
            <a:endParaRPr/>
          </a:p>
        </p:txBody>
      </p:sp>
      <p:sp>
        <p:nvSpPr>
          <p:cNvPr id="263" name="CustomShape 18"/>
          <p:cNvSpPr/>
          <p:nvPr/>
        </p:nvSpPr>
        <p:spPr>
          <a:xfrm>
            <a:off x="1408320" y="4365000"/>
            <a:ext cx="317880" cy="364680"/>
          </a:xfrm>
          <a:prstGeom prst="rect">
            <a:avLst/>
          </a:prstGeom>
        </p:spPr>
        <p:txBody>
          <a:bodyPr bIns="45000" lIns="90000" rIns="90000" tIns="45000" wrap="none"/>
          <a:p>
            <a:pPr algn="ctr"/>
            <a:r>
              <a:rPr lang="en-US">
                <a:solidFill>
                  <a:srgbClr val="000000"/>
                </a:solidFill>
                <a:latin typeface="Lucida Console"/>
              </a:rPr>
              <a:t>F</a:t>
            </a:r>
            <a:endParaRPr/>
          </a:p>
        </p:txBody>
      </p:sp>
      <p:sp>
        <p:nvSpPr>
          <p:cNvPr id="264" name="CustomShape 19"/>
          <p:cNvSpPr/>
          <p:nvPr/>
        </p:nvSpPr>
        <p:spPr>
          <a:xfrm>
            <a:off x="3224160" y="4869000"/>
            <a:ext cx="271080" cy="228240"/>
          </a:xfrm>
          <a:prstGeom prst="ellipse">
            <a:avLst/>
          </a:prstGeom>
          <a:solidFill>
            <a:srgbClr val="00b050"/>
          </a:solidFill>
        </p:spPr>
      </p:sp>
      <p:cxnSp>
        <p:nvCxnSpPr>
          <p:cNvPr id="265" name="Line 20"/>
          <p:cNvCxnSpPr/>
          <p:nvPr/>
        </p:nvCxnSpPr>
        <p:spPr>
          <xfrm>
            <a:off x="0" y="0"/>
            <a:ext cx="360" cy="360"/>
          </xfrm>
          <a:prstGeom prst="line">
            <a:avLst/>
          </a:prstGeom>
          <a:ln w="9360">
            <a:solidFill>
              <a:srgbClr val="000000"/>
            </a:solidFill>
            <a:round/>
            <a:tailEnd len="med" type="triangle" w="med"/>
          </a:ln>
        </p:spPr>
      </p:cxnSp>
      <p:cxnSp>
        <p:nvCxnSpPr>
          <p:cNvPr id="266" name="Line 21"/>
          <p:cNvCxnSpPr/>
          <p:nvPr/>
        </p:nvCxnSpPr>
        <p:spPr>
          <xfrm>
            <a:off x="0" y="0"/>
            <a:ext cx="360" cy="360"/>
          </xfrm>
          <a:prstGeom prst="line">
            <a:avLst/>
          </a:prstGeom>
          <a:ln w="9360">
            <a:solidFill>
              <a:srgbClr val="000000"/>
            </a:solidFill>
            <a:round/>
            <a:tailEnd len="med" type="triangle" w="med"/>
          </a:ln>
        </p:spPr>
      </p:cxnSp>
      <p:sp>
        <p:nvSpPr>
          <p:cNvPr id="267" name="CustomShape 22"/>
          <p:cNvSpPr/>
          <p:nvPr/>
        </p:nvSpPr>
        <p:spPr>
          <a:xfrm>
            <a:off x="1318680" y="4897800"/>
            <a:ext cx="328680" cy="395280"/>
          </a:xfrm>
          <a:prstGeom prst="rect">
            <a:avLst/>
          </a:prstGeom>
        </p:spPr>
        <p:txBody>
          <a:bodyPr bIns="45000" lIns="90000" rIns="90000" tIns="45000" wrap="none"/>
          <a:p>
            <a:r>
              <a:rPr b="1" lang="en-US" sz="2000">
                <a:solidFill>
                  <a:srgbClr val="000000"/>
                </a:solidFill>
                <a:latin typeface="Calibri"/>
              </a:rPr>
              <a:t>?</a:t>
            </a:r>
            <a:endParaRPr/>
          </a:p>
        </p:txBody>
      </p:sp>
      <p:sp>
        <p:nvSpPr>
          <p:cNvPr id="268" name="CustomShape 23"/>
          <p:cNvSpPr/>
          <p:nvPr/>
        </p:nvSpPr>
        <p:spPr>
          <a:xfrm>
            <a:off x="-205200" y="1340640"/>
            <a:ext cx="4745160" cy="395280"/>
          </a:xfrm>
          <a:prstGeom prst="rect">
            <a:avLst/>
          </a:prstGeom>
        </p:spPr>
        <p:txBody>
          <a:bodyPr bIns="45000" lIns="90000" rIns="90000" tIns="45000" wrap="none"/>
          <a:p>
            <a:r>
              <a:rPr lang="en-US" sz="2000">
                <a:solidFill>
                  <a:srgbClr val="000000"/>
                </a:solidFill>
                <a:latin typeface="Calibri"/>
              </a:rPr>
              <a:t>Example from Microsoft SE Tool PEX</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